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3"/>
  </p:notesMasterIdLst>
  <p:handoutMasterIdLst>
    <p:handoutMasterId r:id="rId4"/>
  </p:handoutMasterIdLst>
  <p:sldIdLst>
    <p:sldId id="256" r:id="rId2"/>
  </p:sldIdLst>
  <p:sldSz cx="7315200" cy="9601200"/>
  <p:notesSz cx="6946900" cy="9271000"/>
  <p:defaultTextStyle>
    <a:defPPr>
      <a:defRPr lang="en-US"/>
    </a:defPPr>
    <a:lvl1pPr algn="l" rtl="0" fontAlgn="base">
      <a:spcBef>
        <a:spcPct val="0"/>
      </a:spcBef>
      <a:spcAft>
        <a:spcPct val="0"/>
      </a:spcAft>
      <a:defRPr sz="1900" kern="1200">
        <a:solidFill>
          <a:schemeClr val="tx1"/>
        </a:solidFill>
        <a:latin typeface="Arial" charset="0"/>
        <a:ea typeface="+mn-ea"/>
        <a:cs typeface="+mn-cs"/>
      </a:defRPr>
    </a:lvl1pPr>
    <a:lvl2pPr marL="457200" algn="l" rtl="0" fontAlgn="base">
      <a:spcBef>
        <a:spcPct val="0"/>
      </a:spcBef>
      <a:spcAft>
        <a:spcPct val="0"/>
      </a:spcAft>
      <a:defRPr sz="1900" kern="1200">
        <a:solidFill>
          <a:schemeClr val="tx1"/>
        </a:solidFill>
        <a:latin typeface="Arial" charset="0"/>
        <a:ea typeface="+mn-ea"/>
        <a:cs typeface="+mn-cs"/>
      </a:defRPr>
    </a:lvl2pPr>
    <a:lvl3pPr marL="914400" algn="l" rtl="0" fontAlgn="base">
      <a:spcBef>
        <a:spcPct val="0"/>
      </a:spcBef>
      <a:spcAft>
        <a:spcPct val="0"/>
      </a:spcAft>
      <a:defRPr sz="1900" kern="1200">
        <a:solidFill>
          <a:schemeClr val="tx1"/>
        </a:solidFill>
        <a:latin typeface="Arial" charset="0"/>
        <a:ea typeface="+mn-ea"/>
        <a:cs typeface="+mn-cs"/>
      </a:defRPr>
    </a:lvl3pPr>
    <a:lvl4pPr marL="1371600" algn="l" rtl="0" fontAlgn="base">
      <a:spcBef>
        <a:spcPct val="0"/>
      </a:spcBef>
      <a:spcAft>
        <a:spcPct val="0"/>
      </a:spcAft>
      <a:defRPr sz="1900" kern="1200">
        <a:solidFill>
          <a:schemeClr val="tx1"/>
        </a:solidFill>
        <a:latin typeface="Arial" charset="0"/>
        <a:ea typeface="+mn-ea"/>
        <a:cs typeface="+mn-cs"/>
      </a:defRPr>
    </a:lvl4pPr>
    <a:lvl5pPr marL="1828800" algn="l" rtl="0" fontAlgn="base">
      <a:spcBef>
        <a:spcPct val="0"/>
      </a:spcBef>
      <a:spcAft>
        <a:spcPct val="0"/>
      </a:spcAft>
      <a:defRPr sz="1900" kern="1200">
        <a:solidFill>
          <a:schemeClr val="tx1"/>
        </a:solidFill>
        <a:latin typeface="Arial" charset="0"/>
        <a:ea typeface="+mn-ea"/>
        <a:cs typeface="+mn-cs"/>
      </a:defRPr>
    </a:lvl5pPr>
    <a:lvl6pPr marL="2286000" algn="l" defTabSz="914400" rtl="0" eaLnBrk="1" latinLnBrk="0" hangingPunct="1">
      <a:defRPr sz="1900" kern="1200">
        <a:solidFill>
          <a:schemeClr val="tx1"/>
        </a:solidFill>
        <a:latin typeface="Arial" charset="0"/>
        <a:ea typeface="+mn-ea"/>
        <a:cs typeface="+mn-cs"/>
      </a:defRPr>
    </a:lvl6pPr>
    <a:lvl7pPr marL="2743200" algn="l" defTabSz="914400" rtl="0" eaLnBrk="1" latinLnBrk="0" hangingPunct="1">
      <a:defRPr sz="1900" kern="1200">
        <a:solidFill>
          <a:schemeClr val="tx1"/>
        </a:solidFill>
        <a:latin typeface="Arial" charset="0"/>
        <a:ea typeface="+mn-ea"/>
        <a:cs typeface="+mn-cs"/>
      </a:defRPr>
    </a:lvl7pPr>
    <a:lvl8pPr marL="3200400" algn="l" defTabSz="914400" rtl="0" eaLnBrk="1" latinLnBrk="0" hangingPunct="1">
      <a:defRPr sz="1900" kern="1200">
        <a:solidFill>
          <a:schemeClr val="tx1"/>
        </a:solidFill>
        <a:latin typeface="Arial" charset="0"/>
        <a:ea typeface="+mn-ea"/>
        <a:cs typeface="+mn-cs"/>
      </a:defRPr>
    </a:lvl8pPr>
    <a:lvl9pPr marL="3657600" algn="l" defTabSz="914400" rtl="0" eaLnBrk="1" latinLnBrk="0" hangingPunct="1">
      <a:defRPr sz="19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230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81" d="100"/>
          <a:sy n="81" d="100"/>
        </p:scale>
        <p:origin x="1746" y="90"/>
      </p:cViewPr>
      <p:guideLst>
        <p:guide orient="horz" pos="3024"/>
        <p:guide pos="230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1" y="0"/>
            <a:ext cx="3010953" cy="463868"/>
          </a:xfrm>
          <a:prstGeom prst="rect">
            <a:avLst/>
          </a:prstGeom>
          <a:noFill/>
          <a:ln w="9525">
            <a:noFill/>
            <a:miter lim="800000"/>
            <a:headEnd/>
            <a:tailEnd/>
          </a:ln>
          <a:effectLst/>
        </p:spPr>
        <p:txBody>
          <a:bodyPr vert="horz" wrap="square" lIns="91147" tIns="45574" rIns="91147" bIns="45574" numCol="1" anchor="t" anchorCtr="0" compatLnSpc="1">
            <a:prstTxWarp prst="textNoShape">
              <a:avLst/>
            </a:prstTxWarp>
          </a:bodyPr>
          <a:lstStyle>
            <a:lvl1pPr>
              <a:defRPr sz="1200"/>
            </a:lvl1pPr>
          </a:lstStyle>
          <a:p>
            <a:pPr>
              <a:defRPr/>
            </a:pPr>
            <a:endParaRPr lang="en-US"/>
          </a:p>
        </p:txBody>
      </p:sp>
      <p:sp>
        <p:nvSpPr>
          <p:cNvPr id="5123" name="Rectangle 3"/>
          <p:cNvSpPr>
            <a:spLocks noGrp="1" noChangeArrowheads="1"/>
          </p:cNvSpPr>
          <p:nvPr>
            <p:ph type="dt" sz="quarter" idx="1"/>
          </p:nvPr>
        </p:nvSpPr>
        <p:spPr bwMode="auto">
          <a:xfrm>
            <a:off x="3934376" y="0"/>
            <a:ext cx="3010953" cy="463868"/>
          </a:xfrm>
          <a:prstGeom prst="rect">
            <a:avLst/>
          </a:prstGeom>
          <a:noFill/>
          <a:ln w="9525">
            <a:noFill/>
            <a:miter lim="800000"/>
            <a:headEnd/>
            <a:tailEnd/>
          </a:ln>
          <a:effectLst/>
        </p:spPr>
        <p:txBody>
          <a:bodyPr vert="horz" wrap="square" lIns="91147" tIns="45574" rIns="91147" bIns="45574" numCol="1" anchor="t" anchorCtr="0" compatLnSpc="1">
            <a:prstTxWarp prst="textNoShape">
              <a:avLst/>
            </a:prstTxWarp>
          </a:bodyPr>
          <a:lstStyle>
            <a:lvl1pPr algn="r">
              <a:defRPr sz="1200"/>
            </a:lvl1pPr>
          </a:lstStyle>
          <a:p>
            <a:pPr>
              <a:defRPr/>
            </a:pPr>
            <a:endParaRPr lang="en-US"/>
          </a:p>
        </p:txBody>
      </p:sp>
      <p:sp>
        <p:nvSpPr>
          <p:cNvPr id="5124" name="Rectangle 4"/>
          <p:cNvSpPr>
            <a:spLocks noGrp="1" noChangeArrowheads="1"/>
          </p:cNvSpPr>
          <p:nvPr>
            <p:ph type="ftr" sz="quarter" idx="2"/>
          </p:nvPr>
        </p:nvSpPr>
        <p:spPr bwMode="auto">
          <a:xfrm>
            <a:off x="1" y="8805550"/>
            <a:ext cx="3010953" cy="463868"/>
          </a:xfrm>
          <a:prstGeom prst="rect">
            <a:avLst/>
          </a:prstGeom>
          <a:noFill/>
          <a:ln w="9525">
            <a:noFill/>
            <a:miter lim="800000"/>
            <a:headEnd/>
            <a:tailEnd/>
          </a:ln>
          <a:effectLst/>
        </p:spPr>
        <p:txBody>
          <a:bodyPr vert="horz" wrap="square" lIns="91147" tIns="45574" rIns="91147" bIns="45574" numCol="1" anchor="b" anchorCtr="0" compatLnSpc="1">
            <a:prstTxWarp prst="textNoShape">
              <a:avLst/>
            </a:prstTxWarp>
          </a:bodyPr>
          <a:lstStyle>
            <a:lvl1pPr>
              <a:defRPr sz="1200"/>
            </a:lvl1pPr>
          </a:lstStyle>
          <a:p>
            <a:pPr>
              <a:defRPr/>
            </a:pPr>
            <a:r>
              <a:rPr lang="en-US"/>
              <a:t>McGuire OEM Poster                     (Locally replaces AFVA 10-2510)</a:t>
            </a:r>
          </a:p>
        </p:txBody>
      </p:sp>
      <p:sp>
        <p:nvSpPr>
          <p:cNvPr id="5125" name="Rectangle 5"/>
          <p:cNvSpPr>
            <a:spLocks noGrp="1" noChangeArrowheads="1"/>
          </p:cNvSpPr>
          <p:nvPr>
            <p:ph type="sldNum" sz="quarter" idx="3"/>
          </p:nvPr>
        </p:nvSpPr>
        <p:spPr bwMode="auto">
          <a:xfrm>
            <a:off x="3934376" y="8805550"/>
            <a:ext cx="3010953" cy="463868"/>
          </a:xfrm>
          <a:prstGeom prst="rect">
            <a:avLst/>
          </a:prstGeom>
          <a:noFill/>
          <a:ln w="9525">
            <a:noFill/>
            <a:miter lim="800000"/>
            <a:headEnd/>
            <a:tailEnd/>
          </a:ln>
          <a:effectLst/>
        </p:spPr>
        <p:txBody>
          <a:bodyPr vert="horz" wrap="square" lIns="91147" tIns="45574" rIns="91147" bIns="45574" numCol="1" anchor="b" anchorCtr="0" compatLnSpc="1">
            <a:prstTxWarp prst="textNoShape">
              <a:avLst/>
            </a:prstTxWarp>
          </a:bodyPr>
          <a:lstStyle>
            <a:lvl1pPr algn="r">
              <a:defRPr sz="1200"/>
            </a:lvl1pPr>
          </a:lstStyle>
          <a:p>
            <a:pPr>
              <a:defRPr/>
            </a:pPr>
            <a:fld id="{25A64E1D-EC18-448B-9D3C-78493163A049}" type="slidenum">
              <a:rPr lang="en-US"/>
              <a:pPr>
                <a:defRPr/>
              </a:pPr>
              <a:t>‹#›</a:t>
            </a:fld>
            <a:endParaRPr lang="en-US"/>
          </a:p>
        </p:txBody>
      </p:sp>
    </p:spTree>
    <p:extLst>
      <p:ext uri="{BB962C8B-B14F-4D97-AF65-F5344CB8AC3E}">
        <p14:creationId xmlns:p14="http://schemas.microsoft.com/office/powerpoint/2010/main" val="33761964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1" y="0"/>
            <a:ext cx="3010953" cy="463868"/>
          </a:xfrm>
          <a:prstGeom prst="rect">
            <a:avLst/>
          </a:prstGeom>
          <a:noFill/>
          <a:ln w="9525">
            <a:noFill/>
            <a:miter lim="800000"/>
            <a:headEnd/>
            <a:tailEnd/>
          </a:ln>
          <a:effectLst/>
        </p:spPr>
        <p:txBody>
          <a:bodyPr vert="horz" wrap="square" lIns="91147" tIns="45574" rIns="91147" bIns="45574" numCol="1" anchor="t" anchorCtr="0" compatLnSpc="1">
            <a:prstTxWarp prst="textNoShape">
              <a:avLst/>
            </a:prstTxWarp>
          </a:bodyPr>
          <a:lstStyle>
            <a:lvl1pPr>
              <a:defRPr sz="1200"/>
            </a:lvl1pPr>
          </a:lstStyle>
          <a:p>
            <a:pPr>
              <a:defRPr/>
            </a:pPr>
            <a:endParaRPr lang="en-US"/>
          </a:p>
        </p:txBody>
      </p:sp>
      <p:sp>
        <p:nvSpPr>
          <p:cNvPr id="3075" name="Rectangle 3"/>
          <p:cNvSpPr>
            <a:spLocks noGrp="1" noChangeArrowheads="1"/>
          </p:cNvSpPr>
          <p:nvPr>
            <p:ph type="dt" idx="1"/>
          </p:nvPr>
        </p:nvSpPr>
        <p:spPr bwMode="auto">
          <a:xfrm>
            <a:off x="3934376" y="0"/>
            <a:ext cx="3010953" cy="463868"/>
          </a:xfrm>
          <a:prstGeom prst="rect">
            <a:avLst/>
          </a:prstGeom>
          <a:noFill/>
          <a:ln w="9525">
            <a:noFill/>
            <a:miter lim="800000"/>
            <a:headEnd/>
            <a:tailEnd/>
          </a:ln>
          <a:effectLst/>
        </p:spPr>
        <p:txBody>
          <a:bodyPr vert="horz" wrap="square" lIns="91147" tIns="45574" rIns="91147" bIns="45574" numCol="1" anchor="t" anchorCtr="0" compatLnSpc="1">
            <a:prstTxWarp prst="textNoShape">
              <a:avLst/>
            </a:prstTxWarp>
          </a:bodyPr>
          <a:lstStyle>
            <a:lvl1pPr algn="r">
              <a:defRPr sz="1200"/>
            </a:lvl1pPr>
          </a:lstStyle>
          <a:p>
            <a:pPr>
              <a:defRPr/>
            </a:pPr>
            <a:endParaRPr lang="en-US"/>
          </a:p>
        </p:txBody>
      </p:sp>
      <p:sp>
        <p:nvSpPr>
          <p:cNvPr id="3076" name="Rectangle 4"/>
          <p:cNvSpPr>
            <a:spLocks noGrp="1" noRot="1" noChangeAspect="1" noChangeArrowheads="1" noTextEdit="1"/>
          </p:cNvSpPr>
          <p:nvPr>
            <p:ph type="sldImg" idx="2"/>
          </p:nvPr>
        </p:nvSpPr>
        <p:spPr bwMode="auto">
          <a:xfrm>
            <a:off x="2149475" y="693738"/>
            <a:ext cx="2647950" cy="3476625"/>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95320" y="4404360"/>
            <a:ext cx="5556262" cy="4171633"/>
          </a:xfrm>
          <a:prstGeom prst="rect">
            <a:avLst/>
          </a:prstGeom>
          <a:noFill/>
          <a:ln w="9525">
            <a:noFill/>
            <a:miter lim="800000"/>
            <a:headEnd/>
            <a:tailEnd/>
          </a:ln>
          <a:effectLst/>
        </p:spPr>
        <p:txBody>
          <a:bodyPr vert="horz" wrap="square" lIns="91147" tIns="45574" rIns="91147" bIns="45574"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1" y="8805550"/>
            <a:ext cx="3010953" cy="463868"/>
          </a:xfrm>
          <a:prstGeom prst="rect">
            <a:avLst/>
          </a:prstGeom>
          <a:noFill/>
          <a:ln w="9525">
            <a:noFill/>
            <a:miter lim="800000"/>
            <a:headEnd/>
            <a:tailEnd/>
          </a:ln>
          <a:effectLst/>
        </p:spPr>
        <p:txBody>
          <a:bodyPr vert="horz" wrap="square" lIns="91147" tIns="45574" rIns="91147" bIns="45574" numCol="1" anchor="b" anchorCtr="0" compatLnSpc="1">
            <a:prstTxWarp prst="textNoShape">
              <a:avLst/>
            </a:prstTxWarp>
          </a:bodyPr>
          <a:lstStyle>
            <a:lvl1pPr>
              <a:defRPr sz="1200"/>
            </a:lvl1pPr>
          </a:lstStyle>
          <a:p>
            <a:pPr>
              <a:defRPr/>
            </a:pPr>
            <a:r>
              <a:rPr lang="en-US"/>
              <a:t>McGuire OEM Poster                     (Locally replaces AFVA 10-2510)</a:t>
            </a:r>
          </a:p>
        </p:txBody>
      </p:sp>
      <p:sp>
        <p:nvSpPr>
          <p:cNvPr id="3079" name="Rectangle 7"/>
          <p:cNvSpPr>
            <a:spLocks noGrp="1" noChangeArrowheads="1"/>
          </p:cNvSpPr>
          <p:nvPr>
            <p:ph type="sldNum" sz="quarter" idx="5"/>
          </p:nvPr>
        </p:nvSpPr>
        <p:spPr bwMode="auto">
          <a:xfrm>
            <a:off x="3934376" y="8805550"/>
            <a:ext cx="3010953" cy="463868"/>
          </a:xfrm>
          <a:prstGeom prst="rect">
            <a:avLst/>
          </a:prstGeom>
          <a:noFill/>
          <a:ln w="9525">
            <a:noFill/>
            <a:miter lim="800000"/>
            <a:headEnd/>
            <a:tailEnd/>
          </a:ln>
          <a:effectLst/>
        </p:spPr>
        <p:txBody>
          <a:bodyPr vert="horz" wrap="square" lIns="91147" tIns="45574" rIns="91147" bIns="45574" numCol="1" anchor="b" anchorCtr="0" compatLnSpc="1">
            <a:prstTxWarp prst="textNoShape">
              <a:avLst/>
            </a:prstTxWarp>
          </a:bodyPr>
          <a:lstStyle>
            <a:lvl1pPr algn="r">
              <a:defRPr sz="1200"/>
            </a:lvl1pPr>
          </a:lstStyle>
          <a:p>
            <a:pPr>
              <a:defRPr/>
            </a:pPr>
            <a:fld id="{6497EF61-1879-43CC-9EC8-423434694DF7}" type="slidenum">
              <a:rPr lang="en-US"/>
              <a:pPr>
                <a:defRPr/>
              </a:pPr>
              <a:t>‹#›</a:t>
            </a:fld>
            <a:endParaRPr lang="en-US"/>
          </a:p>
        </p:txBody>
      </p:sp>
    </p:spTree>
    <p:extLst>
      <p:ext uri="{BB962C8B-B14F-4D97-AF65-F5344CB8AC3E}">
        <p14:creationId xmlns:p14="http://schemas.microsoft.com/office/powerpoint/2010/main" val="2282124644"/>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noChangeArrowheads="1"/>
          </p:cNvSpPr>
          <p:nvPr>
            <p:ph type="ftr" sz="quarter" idx="4"/>
          </p:nvPr>
        </p:nvSpPr>
        <p:spPr>
          <a:noFill/>
        </p:spPr>
        <p:txBody>
          <a:bodyPr/>
          <a:lstStyle/>
          <a:p>
            <a:r>
              <a:rPr lang="en-US" smtClean="0"/>
              <a:t>McGuire OEM Poster                     (Locally replaces AFVA 10-2510)</a:t>
            </a:r>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2143606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49275" y="2982913"/>
            <a:ext cx="6216650" cy="2057400"/>
          </a:xfrm>
        </p:spPr>
        <p:txBody>
          <a:bodyPr/>
          <a:lstStyle/>
          <a:p>
            <a:r>
              <a:rPr lang="en-US" smtClean="0"/>
              <a:t>Click to edit Master title style</a:t>
            </a:r>
            <a:endParaRPr lang="en-US"/>
          </a:p>
        </p:txBody>
      </p:sp>
      <p:sp>
        <p:nvSpPr>
          <p:cNvPr id="3" name="Subtitle 2"/>
          <p:cNvSpPr>
            <a:spLocks noGrp="1"/>
          </p:cNvSpPr>
          <p:nvPr>
            <p:ph type="subTitle" idx="1"/>
          </p:nvPr>
        </p:nvSpPr>
        <p:spPr>
          <a:xfrm>
            <a:off x="1096963" y="5440363"/>
            <a:ext cx="5121275" cy="24542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14F203B-D953-4206-A456-762C19AAF8F1}"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0F40DE2-934A-426B-A440-FFBFF29B1BD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303838" y="385763"/>
            <a:ext cx="1646237" cy="81899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65125" y="385763"/>
            <a:ext cx="4786313" cy="81899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0991DB8-D116-464A-8D49-A3D1E0913D3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1002574-E774-423A-A0AD-15BE71181AC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77850" y="6169025"/>
            <a:ext cx="6218238" cy="19081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77850" y="4068763"/>
            <a:ext cx="6218238" cy="2100262"/>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C0DDF6B-9680-408D-A2FA-20392C47E6A1}"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65125" y="2239963"/>
            <a:ext cx="3216275" cy="63357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733800" y="2239963"/>
            <a:ext cx="3216275" cy="63357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2663660-78AA-466E-8808-6D3ED6FEB638}"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65125" y="384175"/>
            <a:ext cx="6584950" cy="16002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65125" y="2149475"/>
            <a:ext cx="3232150" cy="895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65125" y="3044825"/>
            <a:ext cx="3232150" cy="55324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716338" y="2149475"/>
            <a:ext cx="3233737" cy="895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716338" y="3044825"/>
            <a:ext cx="3233737" cy="55324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A9582E9-2022-4200-832F-55A7FEB9E84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9973B39D-AFD6-4E4C-A820-7A3217FF052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3C9BB9EB-6647-4A63-A274-CF27DCCF2E1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65125" y="382588"/>
            <a:ext cx="2406650" cy="162718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860675" y="382588"/>
            <a:ext cx="4089400" cy="819467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65125" y="2009775"/>
            <a:ext cx="2406650" cy="65674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7BA9885-71E0-4E6B-A559-B133C3FE20F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33513" y="6721475"/>
            <a:ext cx="4389437" cy="792163"/>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433513" y="857250"/>
            <a:ext cx="4389437" cy="57610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433513" y="7513638"/>
            <a:ext cx="4389437" cy="11271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37A8A30-4F53-4AB7-B80A-ECE0692DA34B}"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65125" y="385763"/>
            <a:ext cx="6584950" cy="1600200"/>
          </a:xfrm>
          <a:prstGeom prst="rect">
            <a:avLst/>
          </a:prstGeom>
          <a:noFill/>
          <a:ln w="9525">
            <a:noFill/>
            <a:miter lim="800000"/>
            <a:headEnd/>
            <a:tailEnd/>
          </a:ln>
        </p:spPr>
        <p:txBody>
          <a:bodyPr vert="horz" wrap="square" lIns="96661" tIns="48331" rIns="96661" bIns="48331"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365125" y="2239963"/>
            <a:ext cx="6584950" cy="6335712"/>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365125" y="8742363"/>
            <a:ext cx="1708150" cy="66675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defRPr sz="1500"/>
            </a:lvl1pPr>
          </a:lstStyle>
          <a:p>
            <a:pPr>
              <a:defRPr/>
            </a:pPr>
            <a:endParaRPr lang="en-US"/>
          </a:p>
        </p:txBody>
      </p:sp>
      <p:sp>
        <p:nvSpPr>
          <p:cNvPr id="1029" name="Rectangle 5"/>
          <p:cNvSpPr>
            <a:spLocks noGrp="1" noChangeArrowheads="1"/>
          </p:cNvSpPr>
          <p:nvPr>
            <p:ph type="ftr" sz="quarter" idx="3"/>
          </p:nvPr>
        </p:nvSpPr>
        <p:spPr bwMode="auto">
          <a:xfrm>
            <a:off x="2498725" y="8742363"/>
            <a:ext cx="2317750" cy="66675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ctr">
              <a:defRPr sz="1500"/>
            </a:lvl1pPr>
          </a:lstStyle>
          <a:p>
            <a:pPr>
              <a:defRPr/>
            </a:pPr>
            <a:endParaRPr lang="en-US"/>
          </a:p>
        </p:txBody>
      </p:sp>
      <p:sp>
        <p:nvSpPr>
          <p:cNvPr id="1030" name="Rectangle 6"/>
          <p:cNvSpPr>
            <a:spLocks noGrp="1" noChangeArrowheads="1"/>
          </p:cNvSpPr>
          <p:nvPr>
            <p:ph type="sldNum" sz="quarter" idx="4"/>
          </p:nvPr>
        </p:nvSpPr>
        <p:spPr bwMode="auto">
          <a:xfrm>
            <a:off x="5241925" y="8742363"/>
            <a:ext cx="1708150" cy="66675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a:defRPr sz="1500"/>
            </a:lvl1pPr>
          </a:lstStyle>
          <a:p>
            <a:pPr>
              <a:defRPr/>
            </a:pPr>
            <a:fld id="{5763F197-D6C2-4301-B76F-43F0418EBA2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66788" rtl="0" eaLnBrk="0" fontAlgn="base" hangingPunct="0">
        <a:spcBef>
          <a:spcPct val="0"/>
        </a:spcBef>
        <a:spcAft>
          <a:spcPct val="0"/>
        </a:spcAft>
        <a:defRPr sz="4700">
          <a:solidFill>
            <a:schemeClr val="tx2"/>
          </a:solidFill>
          <a:latin typeface="+mj-lt"/>
          <a:ea typeface="+mj-ea"/>
          <a:cs typeface="+mj-cs"/>
        </a:defRPr>
      </a:lvl1pPr>
      <a:lvl2pPr algn="ctr" defTabSz="966788" rtl="0" eaLnBrk="0" fontAlgn="base" hangingPunct="0">
        <a:spcBef>
          <a:spcPct val="0"/>
        </a:spcBef>
        <a:spcAft>
          <a:spcPct val="0"/>
        </a:spcAft>
        <a:defRPr sz="4700">
          <a:solidFill>
            <a:schemeClr val="tx2"/>
          </a:solidFill>
          <a:latin typeface="Arial" charset="0"/>
        </a:defRPr>
      </a:lvl2pPr>
      <a:lvl3pPr algn="ctr" defTabSz="966788" rtl="0" eaLnBrk="0" fontAlgn="base" hangingPunct="0">
        <a:spcBef>
          <a:spcPct val="0"/>
        </a:spcBef>
        <a:spcAft>
          <a:spcPct val="0"/>
        </a:spcAft>
        <a:defRPr sz="4700">
          <a:solidFill>
            <a:schemeClr val="tx2"/>
          </a:solidFill>
          <a:latin typeface="Arial" charset="0"/>
        </a:defRPr>
      </a:lvl3pPr>
      <a:lvl4pPr algn="ctr" defTabSz="966788" rtl="0" eaLnBrk="0" fontAlgn="base" hangingPunct="0">
        <a:spcBef>
          <a:spcPct val="0"/>
        </a:spcBef>
        <a:spcAft>
          <a:spcPct val="0"/>
        </a:spcAft>
        <a:defRPr sz="4700">
          <a:solidFill>
            <a:schemeClr val="tx2"/>
          </a:solidFill>
          <a:latin typeface="Arial" charset="0"/>
        </a:defRPr>
      </a:lvl4pPr>
      <a:lvl5pPr algn="ctr" defTabSz="966788" rtl="0" eaLnBrk="0" fontAlgn="base" hangingPunct="0">
        <a:spcBef>
          <a:spcPct val="0"/>
        </a:spcBef>
        <a:spcAft>
          <a:spcPct val="0"/>
        </a:spcAft>
        <a:defRPr sz="4700">
          <a:solidFill>
            <a:schemeClr val="tx2"/>
          </a:solidFill>
          <a:latin typeface="Arial" charset="0"/>
        </a:defRPr>
      </a:lvl5pPr>
      <a:lvl6pPr marL="457200" algn="ctr" defTabSz="966788" rtl="0" fontAlgn="base">
        <a:spcBef>
          <a:spcPct val="0"/>
        </a:spcBef>
        <a:spcAft>
          <a:spcPct val="0"/>
        </a:spcAft>
        <a:defRPr sz="4700">
          <a:solidFill>
            <a:schemeClr val="tx2"/>
          </a:solidFill>
          <a:latin typeface="Arial" charset="0"/>
        </a:defRPr>
      </a:lvl6pPr>
      <a:lvl7pPr marL="914400" algn="ctr" defTabSz="966788" rtl="0" fontAlgn="base">
        <a:spcBef>
          <a:spcPct val="0"/>
        </a:spcBef>
        <a:spcAft>
          <a:spcPct val="0"/>
        </a:spcAft>
        <a:defRPr sz="4700">
          <a:solidFill>
            <a:schemeClr val="tx2"/>
          </a:solidFill>
          <a:latin typeface="Arial" charset="0"/>
        </a:defRPr>
      </a:lvl7pPr>
      <a:lvl8pPr marL="1371600" algn="ctr" defTabSz="966788" rtl="0" fontAlgn="base">
        <a:spcBef>
          <a:spcPct val="0"/>
        </a:spcBef>
        <a:spcAft>
          <a:spcPct val="0"/>
        </a:spcAft>
        <a:defRPr sz="4700">
          <a:solidFill>
            <a:schemeClr val="tx2"/>
          </a:solidFill>
          <a:latin typeface="Arial" charset="0"/>
        </a:defRPr>
      </a:lvl8pPr>
      <a:lvl9pPr marL="1828800" algn="ctr" defTabSz="966788" rtl="0" fontAlgn="base">
        <a:spcBef>
          <a:spcPct val="0"/>
        </a:spcBef>
        <a:spcAft>
          <a:spcPct val="0"/>
        </a:spcAft>
        <a:defRPr sz="4700">
          <a:solidFill>
            <a:schemeClr val="tx2"/>
          </a:solidFill>
          <a:latin typeface="Arial" charset="0"/>
        </a:defRPr>
      </a:lvl9pPr>
    </p:titleStyle>
    <p:bodyStyle>
      <a:lvl1pPr marL="361950" indent="-361950" algn="l" defTabSz="966788" rtl="0" eaLnBrk="0" fontAlgn="base" hangingPunct="0">
        <a:spcBef>
          <a:spcPct val="20000"/>
        </a:spcBef>
        <a:spcAft>
          <a:spcPct val="0"/>
        </a:spcAft>
        <a:buChar char="•"/>
        <a:defRPr sz="3400">
          <a:solidFill>
            <a:schemeClr val="tx1"/>
          </a:solidFill>
          <a:latin typeface="+mn-lt"/>
          <a:ea typeface="+mn-ea"/>
          <a:cs typeface="+mn-cs"/>
        </a:defRPr>
      </a:lvl1pPr>
      <a:lvl2pPr marL="785813" indent="-303213" algn="l" defTabSz="966788" rtl="0" eaLnBrk="0" fontAlgn="base" hangingPunct="0">
        <a:spcBef>
          <a:spcPct val="20000"/>
        </a:spcBef>
        <a:spcAft>
          <a:spcPct val="0"/>
        </a:spcAft>
        <a:buChar char="–"/>
        <a:defRPr sz="3000">
          <a:solidFill>
            <a:schemeClr val="tx1"/>
          </a:solidFill>
          <a:latin typeface="+mn-lt"/>
        </a:defRPr>
      </a:lvl2pPr>
      <a:lvl3pPr marL="1208088" indent="-241300" algn="l" defTabSz="966788" rtl="0" eaLnBrk="0" fontAlgn="base" hangingPunct="0">
        <a:spcBef>
          <a:spcPct val="20000"/>
        </a:spcBef>
        <a:spcAft>
          <a:spcPct val="0"/>
        </a:spcAft>
        <a:buChar char="•"/>
        <a:defRPr sz="2500">
          <a:solidFill>
            <a:schemeClr val="tx1"/>
          </a:solidFill>
          <a:latin typeface="+mn-lt"/>
        </a:defRPr>
      </a:lvl3pPr>
      <a:lvl4pPr marL="1692275" indent="-242888" algn="l" defTabSz="966788" rtl="0" eaLnBrk="0" fontAlgn="base" hangingPunct="0">
        <a:spcBef>
          <a:spcPct val="20000"/>
        </a:spcBef>
        <a:spcAft>
          <a:spcPct val="0"/>
        </a:spcAft>
        <a:buChar char="–"/>
        <a:defRPr sz="2100">
          <a:solidFill>
            <a:schemeClr val="tx1"/>
          </a:solidFill>
          <a:latin typeface="+mn-lt"/>
        </a:defRPr>
      </a:lvl4pPr>
      <a:lvl5pPr marL="2174875" indent="-241300" algn="l" defTabSz="966788" rtl="0" eaLnBrk="0" fontAlgn="base" hangingPunct="0">
        <a:spcBef>
          <a:spcPct val="20000"/>
        </a:spcBef>
        <a:spcAft>
          <a:spcPct val="0"/>
        </a:spcAft>
        <a:buChar char="»"/>
        <a:defRPr sz="2100">
          <a:solidFill>
            <a:schemeClr val="tx1"/>
          </a:solidFill>
          <a:latin typeface="+mn-lt"/>
        </a:defRPr>
      </a:lvl5pPr>
      <a:lvl6pPr marL="2632075" indent="-241300" algn="l" defTabSz="966788" rtl="0" fontAlgn="base">
        <a:spcBef>
          <a:spcPct val="20000"/>
        </a:spcBef>
        <a:spcAft>
          <a:spcPct val="0"/>
        </a:spcAft>
        <a:buChar char="»"/>
        <a:defRPr sz="2100">
          <a:solidFill>
            <a:schemeClr val="tx1"/>
          </a:solidFill>
          <a:latin typeface="+mn-lt"/>
        </a:defRPr>
      </a:lvl6pPr>
      <a:lvl7pPr marL="3089275" indent="-241300" algn="l" defTabSz="966788" rtl="0" fontAlgn="base">
        <a:spcBef>
          <a:spcPct val="20000"/>
        </a:spcBef>
        <a:spcAft>
          <a:spcPct val="0"/>
        </a:spcAft>
        <a:buChar char="»"/>
        <a:defRPr sz="2100">
          <a:solidFill>
            <a:schemeClr val="tx1"/>
          </a:solidFill>
          <a:latin typeface="+mn-lt"/>
        </a:defRPr>
      </a:lvl7pPr>
      <a:lvl8pPr marL="3546475" indent="-241300" algn="l" defTabSz="966788" rtl="0" fontAlgn="base">
        <a:spcBef>
          <a:spcPct val="20000"/>
        </a:spcBef>
        <a:spcAft>
          <a:spcPct val="0"/>
        </a:spcAft>
        <a:buChar char="»"/>
        <a:defRPr sz="2100">
          <a:solidFill>
            <a:schemeClr val="tx1"/>
          </a:solidFill>
          <a:latin typeface="+mn-lt"/>
        </a:defRPr>
      </a:lvl8pPr>
      <a:lvl9pPr marL="4003675" indent="-241300" algn="l" defTabSz="966788" rtl="0" fontAlgn="base">
        <a:spcBef>
          <a:spcPct val="20000"/>
        </a:spcBef>
        <a:spcAft>
          <a:spcPct val="0"/>
        </a:spcAft>
        <a:buChar char="»"/>
        <a:defRPr sz="21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image" Target="../media/image10.png"/><Relationship Id="rId3" Type="http://schemas.openxmlformats.org/officeDocument/2006/relationships/hyperlink" Target="http://www.facebook.com/jbmdl" TargetMode="External"/><Relationship Id="rId7" Type="http://schemas.openxmlformats.org/officeDocument/2006/relationships/image" Target="../media/image4.png"/><Relationship Id="rId12"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jpeg"/><Relationship Id="rId11" Type="http://schemas.openxmlformats.org/officeDocument/2006/relationships/image" Target="../media/image8.png"/><Relationship Id="rId5" Type="http://schemas.openxmlformats.org/officeDocument/2006/relationships/image" Target="../media/image2.png"/><Relationship Id="rId15" Type="http://schemas.openxmlformats.org/officeDocument/2006/relationships/image" Target="../media/image11.png"/><Relationship Id="rId10" Type="http://schemas.openxmlformats.org/officeDocument/2006/relationships/image" Target="../media/image7.png"/><Relationship Id="rId4" Type="http://schemas.openxmlformats.org/officeDocument/2006/relationships/image" Target="../media/image1.png"/><Relationship Id="rId9" Type="http://schemas.openxmlformats.org/officeDocument/2006/relationships/image" Target="../media/image6.png"/><Relationship Id="rId14" Type="http://schemas.openxmlformats.org/officeDocument/2006/relationships/hyperlink" Target="https://eim.amc.af.mil/org/87ces/Office%20of%20Emergency%20Managemen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Line 37"/>
          <p:cNvSpPr>
            <a:spLocks noChangeShapeType="1"/>
          </p:cNvSpPr>
          <p:nvPr/>
        </p:nvSpPr>
        <p:spPr bwMode="auto">
          <a:xfrm flipV="1">
            <a:off x="5770" y="6061220"/>
            <a:ext cx="7315200" cy="0"/>
          </a:xfrm>
          <a:prstGeom prst="line">
            <a:avLst/>
          </a:prstGeom>
          <a:noFill/>
          <a:ln w="57150">
            <a:solidFill>
              <a:schemeClr val="tx1"/>
            </a:solidFill>
            <a:round/>
            <a:headEnd/>
            <a:tailEnd/>
          </a:ln>
        </p:spPr>
        <p:txBody>
          <a:bodyPr/>
          <a:lstStyle/>
          <a:p>
            <a:endParaRPr lang="en-US"/>
          </a:p>
        </p:txBody>
      </p:sp>
      <p:sp>
        <p:nvSpPr>
          <p:cNvPr id="2051" name="Rectangle 6"/>
          <p:cNvSpPr>
            <a:spLocks noChangeArrowheads="1"/>
          </p:cNvSpPr>
          <p:nvPr/>
        </p:nvSpPr>
        <p:spPr bwMode="auto">
          <a:xfrm>
            <a:off x="0" y="0"/>
            <a:ext cx="7315200" cy="533400"/>
          </a:xfrm>
          <a:prstGeom prst="rect">
            <a:avLst/>
          </a:prstGeom>
          <a:solidFill>
            <a:srgbClr val="0066FF"/>
          </a:solidFill>
          <a:ln w="9525">
            <a:solidFill>
              <a:schemeClr val="tx1"/>
            </a:solidFill>
            <a:miter lim="800000"/>
            <a:headEnd/>
            <a:tailEnd/>
          </a:ln>
        </p:spPr>
        <p:txBody>
          <a:bodyPr wrap="none" anchor="ctr"/>
          <a:lstStyle/>
          <a:p>
            <a:endParaRPr lang="en-US"/>
          </a:p>
        </p:txBody>
      </p:sp>
      <p:sp>
        <p:nvSpPr>
          <p:cNvPr id="2052" name="WordArt 5"/>
          <p:cNvSpPr>
            <a:spLocks noChangeArrowheads="1" noChangeShapeType="1" noTextEdit="1"/>
          </p:cNvSpPr>
          <p:nvPr/>
        </p:nvSpPr>
        <p:spPr bwMode="auto">
          <a:xfrm>
            <a:off x="244475" y="152400"/>
            <a:ext cx="6918325" cy="296863"/>
          </a:xfrm>
          <a:prstGeom prst="rect">
            <a:avLst/>
          </a:prstGeom>
        </p:spPr>
        <p:txBody>
          <a:bodyPr wrap="none" fromWordArt="1">
            <a:prstTxWarp prst="textPlain">
              <a:avLst>
                <a:gd name="adj" fmla="val 50000"/>
              </a:avLst>
            </a:prstTxWarp>
          </a:bodyPr>
          <a:lstStyle/>
          <a:p>
            <a:pPr algn="ctr"/>
            <a:r>
              <a:rPr lang="en-US" sz="3600" kern="10" spc="720" dirty="0">
                <a:ln w="9525">
                  <a:solidFill>
                    <a:srgbClr val="FFFF00"/>
                  </a:solidFill>
                  <a:round/>
                  <a:headEnd/>
                  <a:tailEnd/>
                </a:ln>
                <a:solidFill>
                  <a:srgbClr val="FF0000"/>
                </a:solidFill>
                <a:effectLst>
                  <a:outerShdw dist="45791" dir="3378596" algn="ctr" rotWithShape="0">
                    <a:srgbClr val="4D4D4D">
                      <a:alpha val="79999"/>
                    </a:srgbClr>
                  </a:outerShdw>
                </a:effectLst>
                <a:latin typeface="Times New Roman"/>
                <a:cs typeface="Times New Roman"/>
              </a:rPr>
              <a:t>Installation Warning Systems</a:t>
            </a:r>
          </a:p>
        </p:txBody>
      </p:sp>
      <p:sp>
        <p:nvSpPr>
          <p:cNvPr id="2053" name="Text Box 9"/>
          <p:cNvSpPr txBox="1">
            <a:spLocks noChangeArrowheads="1"/>
          </p:cNvSpPr>
          <p:nvPr/>
        </p:nvSpPr>
        <p:spPr bwMode="auto">
          <a:xfrm>
            <a:off x="0" y="3886200"/>
            <a:ext cx="7278499" cy="651604"/>
          </a:xfrm>
          <a:prstGeom prst="rect">
            <a:avLst/>
          </a:prstGeom>
          <a:noFill/>
          <a:ln w="9525">
            <a:noFill/>
            <a:miter lim="800000"/>
            <a:headEnd/>
            <a:tailEnd/>
          </a:ln>
        </p:spPr>
        <p:txBody>
          <a:bodyPr wrap="square" lIns="96661" tIns="48331" rIns="96661" bIns="48331">
            <a:spAutoFit/>
          </a:bodyPr>
          <a:lstStyle/>
          <a:p>
            <a:pPr algn="ctr" defTabSz="966788" eaLnBrk="1" hangingPunct="1">
              <a:spcBef>
                <a:spcPct val="50000"/>
              </a:spcBef>
            </a:pPr>
            <a:r>
              <a:rPr lang="en-US" sz="1200" dirty="0" smtClean="0">
                <a:latin typeface="Times New Roman" pitchFamily="18" charset="0"/>
              </a:rPr>
              <a:t>The </a:t>
            </a:r>
            <a:r>
              <a:rPr lang="en-US" sz="1200" dirty="0">
                <a:latin typeface="Times New Roman" pitchFamily="18" charset="0"/>
              </a:rPr>
              <a:t>following notification systems broadcast valuable information to the base.  </a:t>
            </a:r>
          </a:p>
          <a:p>
            <a:pPr algn="ctr" defTabSz="966788" eaLnBrk="1" hangingPunct="1"/>
            <a:r>
              <a:rPr lang="en-US" sz="1200" dirty="0">
                <a:latin typeface="Times New Roman" pitchFamily="18" charset="0"/>
              </a:rPr>
              <a:t>At a minimum, units must notify all personnel, perform accountability and report to Unit/Group Control Centers, the Command Post (609-754-3935) or Joint Base </a:t>
            </a:r>
            <a:r>
              <a:rPr lang="en-US" sz="1200" dirty="0" smtClean="0">
                <a:latin typeface="Times New Roman" pitchFamily="18" charset="0"/>
              </a:rPr>
              <a:t>Control Center </a:t>
            </a:r>
            <a:r>
              <a:rPr lang="en-US" sz="1200" dirty="0">
                <a:latin typeface="Times New Roman" pitchFamily="18" charset="0"/>
              </a:rPr>
              <a:t>(JBCC) (609-754-0990)</a:t>
            </a:r>
            <a:endParaRPr lang="en-US" sz="1200" u="sng" dirty="0"/>
          </a:p>
        </p:txBody>
      </p:sp>
      <p:sp>
        <p:nvSpPr>
          <p:cNvPr id="2062" name="Text Box 24"/>
          <p:cNvSpPr txBox="1">
            <a:spLocks noChangeArrowheads="1"/>
          </p:cNvSpPr>
          <p:nvPr/>
        </p:nvSpPr>
        <p:spPr bwMode="auto">
          <a:xfrm>
            <a:off x="50800" y="5299754"/>
            <a:ext cx="5968231" cy="651604"/>
          </a:xfrm>
          <a:prstGeom prst="rect">
            <a:avLst/>
          </a:prstGeom>
          <a:noFill/>
          <a:ln w="9525">
            <a:noFill/>
            <a:miter lim="800000"/>
            <a:headEnd/>
            <a:tailEnd/>
          </a:ln>
        </p:spPr>
        <p:txBody>
          <a:bodyPr wrap="square" lIns="96661" tIns="48331" rIns="96661" bIns="48331">
            <a:spAutoFit/>
          </a:bodyPr>
          <a:lstStyle/>
          <a:p>
            <a:pPr algn="ctr" defTabSz="966788">
              <a:spcBef>
                <a:spcPct val="50000"/>
              </a:spcBef>
            </a:pPr>
            <a:r>
              <a:rPr lang="en-US" sz="1200" b="1" i="1" dirty="0" smtClean="0">
                <a:latin typeface="Times New Roman" pitchFamily="18" charset="0"/>
              </a:rPr>
              <a:t>At Hoc </a:t>
            </a:r>
            <a:r>
              <a:rPr lang="en-US" sz="1200" b="1" i="1" dirty="0">
                <a:latin typeface="Times New Roman" pitchFamily="18" charset="0"/>
              </a:rPr>
              <a:t>Desktop Alerting</a:t>
            </a:r>
          </a:p>
          <a:p>
            <a:pPr algn="ctr" defTabSz="966788">
              <a:spcBef>
                <a:spcPts val="0"/>
              </a:spcBef>
            </a:pPr>
            <a:r>
              <a:rPr lang="en-US" sz="1200" dirty="0" smtClean="0">
                <a:latin typeface="Times New Roman" pitchFamily="18" charset="0"/>
              </a:rPr>
              <a:t>Appears </a:t>
            </a:r>
            <a:r>
              <a:rPr lang="en-US" sz="1200" dirty="0">
                <a:latin typeface="Times New Roman" pitchFamily="18" charset="0"/>
              </a:rPr>
              <a:t>on </a:t>
            </a:r>
            <a:r>
              <a:rPr lang="en-US" sz="1200" dirty="0" smtClean="0">
                <a:latin typeface="Times New Roman" pitchFamily="18" charset="0"/>
              </a:rPr>
              <a:t>equipped JB MDL </a:t>
            </a:r>
            <a:r>
              <a:rPr lang="en-US" sz="1200" dirty="0">
                <a:latin typeface="Times New Roman" pitchFamily="18" charset="0"/>
              </a:rPr>
              <a:t>government </a:t>
            </a:r>
            <a:r>
              <a:rPr lang="en-US" sz="1200" dirty="0" smtClean="0">
                <a:latin typeface="Times New Roman" pitchFamily="18" charset="0"/>
              </a:rPr>
              <a:t>computers.  Notification window </a:t>
            </a:r>
            <a:r>
              <a:rPr lang="en-US" sz="1200" dirty="0">
                <a:latin typeface="Times New Roman" pitchFamily="18" charset="0"/>
              </a:rPr>
              <a:t>remains displayed until user closes the box.        </a:t>
            </a:r>
          </a:p>
        </p:txBody>
      </p:sp>
      <p:sp>
        <p:nvSpPr>
          <p:cNvPr id="2064" name="Text Box 27"/>
          <p:cNvSpPr txBox="1">
            <a:spLocks noChangeArrowheads="1"/>
          </p:cNvSpPr>
          <p:nvPr/>
        </p:nvSpPr>
        <p:spPr bwMode="auto">
          <a:xfrm>
            <a:off x="1111030" y="6083422"/>
            <a:ext cx="4876800" cy="1020936"/>
          </a:xfrm>
          <a:prstGeom prst="rect">
            <a:avLst/>
          </a:prstGeom>
          <a:noFill/>
          <a:ln w="9525">
            <a:noFill/>
            <a:miter lim="800000"/>
            <a:headEnd/>
            <a:tailEnd/>
          </a:ln>
        </p:spPr>
        <p:txBody>
          <a:bodyPr lIns="96661" tIns="48331" rIns="96661" bIns="48331">
            <a:spAutoFit/>
          </a:bodyPr>
          <a:lstStyle/>
          <a:p>
            <a:pPr algn="ctr" defTabSz="966788">
              <a:spcBef>
                <a:spcPct val="50000"/>
              </a:spcBef>
            </a:pPr>
            <a:r>
              <a:rPr lang="en-US" sz="1200" b="1" i="1" dirty="0">
                <a:latin typeface="Times New Roman" pitchFamily="18" charset="0"/>
              </a:rPr>
              <a:t>1650 AM Radio Station</a:t>
            </a:r>
          </a:p>
          <a:p>
            <a:pPr algn="ctr" defTabSz="966788">
              <a:spcBef>
                <a:spcPts val="0"/>
              </a:spcBef>
            </a:pPr>
            <a:r>
              <a:rPr lang="en-US" sz="1200" dirty="0" smtClean="0">
                <a:latin typeface="Times New Roman" pitchFamily="18" charset="0"/>
              </a:rPr>
              <a:t>When </a:t>
            </a:r>
            <a:r>
              <a:rPr lang="en-US" sz="1200" dirty="0">
                <a:latin typeface="Times New Roman" pitchFamily="18" charset="0"/>
              </a:rPr>
              <a:t>the lights on posted warning signs are flashing, tune your radio to 1650 AM to receive urgent information.  Continue monitoring until the event has been terminated and the all clear announced.  NOAA weather radio continuously plays until an urgent message is broadcast.          </a:t>
            </a:r>
          </a:p>
        </p:txBody>
      </p:sp>
      <p:sp>
        <p:nvSpPr>
          <p:cNvPr id="2066" name="Text Box 33"/>
          <p:cNvSpPr txBox="1">
            <a:spLocks noChangeArrowheads="1"/>
          </p:cNvSpPr>
          <p:nvPr/>
        </p:nvSpPr>
        <p:spPr bwMode="auto">
          <a:xfrm>
            <a:off x="484329" y="7407969"/>
            <a:ext cx="1932567" cy="289966"/>
          </a:xfrm>
          <a:prstGeom prst="rect">
            <a:avLst/>
          </a:prstGeom>
          <a:noFill/>
          <a:ln w="9525">
            <a:noFill/>
            <a:miter lim="800000"/>
            <a:headEnd/>
            <a:tailEnd/>
          </a:ln>
        </p:spPr>
        <p:txBody>
          <a:bodyPr wrap="square" lIns="96661" tIns="48331" rIns="96661" bIns="48331">
            <a:spAutoFit/>
          </a:bodyPr>
          <a:lstStyle/>
          <a:p>
            <a:pPr eaLnBrk="1" hangingPunct="1">
              <a:spcBef>
                <a:spcPts val="0"/>
              </a:spcBef>
            </a:pPr>
            <a:r>
              <a:rPr lang="en-US" sz="1200" dirty="0" smtClean="0">
                <a:latin typeface="Times New Roman" pitchFamily="18" charset="0"/>
                <a:cs typeface="Times New Roman" pitchFamily="18" charset="0"/>
                <a:hlinkClick r:id="rId3"/>
              </a:rPr>
              <a:t>www.facebook.com/jbmdl</a:t>
            </a:r>
            <a:r>
              <a:rPr lang="en-US" sz="1200" dirty="0" smtClean="0">
                <a:latin typeface="Times New Roman" pitchFamily="18" charset="0"/>
                <a:cs typeface="Times New Roman" pitchFamily="18" charset="0"/>
              </a:rPr>
              <a:t> </a:t>
            </a:r>
            <a:endParaRPr lang="en-US" sz="1200" dirty="0"/>
          </a:p>
        </p:txBody>
      </p:sp>
      <p:sp>
        <p:nvSpPr>
          <p:cNvPr id="2067" name="Text Box 34"/>
          <p:cNvSpPr txBox="1">
            <a:spLocks noChangeArrowheads="1"/>
          </p:cNvSpPr>
          <p:nvPr/>
        </p:nvSpPr>
        <p:spPr bwMode="auto">
          <a:xfrm>
            <a:off x="1259883" y="4599208"/>
            <a:ext cx="6041224" cy="651604"/>
          </a:xfrm>
          <a:prstGeom prst="rect">
            <a:avLst/>
          </a:prstGeom>
          <a:noFill/>
          <a:ln w="9525">
            <a:noFill/>
            <a:miter lim="800000"/>
            <a:headEnd/>
            <a:tailEnd/>
          </a:ln>
        </p:spPr>
        <p:txBody>
          <a:bodyPr wrap="square" lIns="96661" tIns="48331" rIns="96661" bIns="48331">
            <a:spAutoFit/>
          </a:bodyPr>
          <a:lstStyle/>
          <a:p>
            <a:pPr algn="ctr" defTabSz="966788">
              <a:spcBef>
                <a:spcPct val="50000"/>
              </a:spcBef>
            </a:pPr>
            <a:r>
              <a:rPr lang="en-US" sz="1200" b="1" i="1" dirty="0" smtClean="0">
                <a:latin typeface="Times New Roman" pitchFamily="18" charset="0"/>
              </a:rPr>
              <a:t>At Hoc </a:t>
            </a:r>
            <a:r>
              <a:rPr lang="en-US" sz="1200" b="1" i="1" dirty="0">
                <a:latin typeface="Times New Roman" pitchFamily="18" charset="0"/>
              </a:rPr>
              <a:t>Alert System</a:t>
            </a:r>
          </a:p>
          <a:p>
            <a:pPr algn="ctr" defTabSz="966788">
              <a:spcBef>
                <a:spcPts val="0"/>
              </a:spcBef>
            </a:pPr>
            <a:r>
              <a:rPr lang="en-US" sz="1200" dirty="0" smtClean="0">
                <a:latin typeface="Times New Roman" pitchFamily="18" charset="0"/>
              </a:rPr>
              <a:t>Is </a:t>
            </a:r>
            <a:r>
              <a:rPr lang="en-US" sz="1200" dirty="0">
                <a:latin typeface="Times New Roman" pitchFamily="18" charset="0"/>
              </a:rPr>
              <a:t>a message </a:t>
            </a:r>
            <a:r>
              <a:rPr lang="en-US" sz="1200" dirty="0" smtClean="0">
                <a:latin typeface="Times New Roman" pitchFamily="18" charset="0"/>
              </a:rPr>
              <a:t>alerting </a:t>
            </a:r>
            <a:r>
              <a:rPr lang="en-US" sz="1200" dirty="0">
                <a:latin typeface="Times New Roman" pitchFamily="18" charset="0"/>
              </a:rPr>
              <a:t>system that sends texts, emails, and phone calls to registered base population</a:t>
            </a:r>
          </a:p>
        </p:txBody>
      </p:sp>
      <p:pic>
        <p:nvPicPr>
          <p:cNvPr id="2072" name="Picture 57"/>
          <p:cNvPicPr>
            <a:picLocks noChangeAspect="1" noChangeArrowheads="1"/>
          </p:cNvPicPr>
          <p:nvPr/>
        </p:nvPicPr>
        <p:blipFill>
          <a:blip r:embed="rId4" cstate="print"/>
          <a:srcRect/>
          <a:stretch>
            <a:fillRect/>
          </a:stretch>
        </p:blipFill>
        <p:spPr bwMode="auto">
          <a:xfrm>
            <a:off x="6017177" y="6102049"/>
            <a:ext cx="1274559" cy="1032074"/>
          </a:xfrm>
          <a:prstGeom prst="rect">
            <a:avLst/>
          </a:prstGeom>
          <a:noFill/>
          <a:ln w="9525">
            <a:noFill/>
            <a:miter lim="800000"/>
            <a:headEnd/>
            <a:tailEnd/>
          </a:ln>
        </p:spPr>
      </p:pic>
      <p:pic>
        <p:nvPicPr>
          <p:cNvPr id="2077" name="Picture 63"/>
          <p:cNvPicPr>
            <a:picLocks noChangeAspect="1" noChangeArrowheads="1"/>
          </p:cNvPicPr>
          <p:nvPr/>
        </p:nvPicPr>
        <p:blipFill>
          <a:blip r:embed="rId5" cstate="print"/>
          <a:srcRect/>
          <a:stretch>
            <a:fillRect/>
          </a:stretch>
        </p:blipFill>
        <p:spPr bwMode="auto">
          <a:xfrm>
            <a:off x="6122031" y="5299754"/>
            <a:ext cx="1134859" cy="687711"/>
          </a:xfrm>
          <a:prstGeom prst="rect">
            <a:avLst/>
          </a:prstGeom>
          <a:noFill/>
          <a:ln w="9525">
            <a:noFill/>
            <a:miter lim="800000"/>
            <a:headEnd/>
            <a:tailEnd/>
          </a:ln>
        </p:spPr>
      </p:pic>
      <p:sp>
        <p:nvSpPr>
          <p:cNvPr id="2078" name="Line 38"/>
          <p:cNvSpPr>
            <a:spLocks noChangeShapeType="1"/>
          </p:cNvSpPr>
          <p:nvPr/>
        </p:nvSpPr>
        <p:spPr bwMode="auto">
          <a:xfrm>
            <a:off x="11906" y="7174721"/>
            <a:ext cx="7315200" cy="0"/>
          </a:xfrm>
          <a:prstGeom prst="line">
            <a:avLst/>
          </a:prstGeom>
          <a:noFill/>
          <a:ln w="57150">
            <a:solidFill>
              <a:schemeClr val="tx1"/>
            </a:solidFill>
            <a:round/>
            <a:headEnd/>
            <a:tailEnd/>
          </a:ln>
        </p:spPr>
        <p:txBody>
          <a:bodyPr/>
          <a:lstStyle/>
          <a:p>
            <a:endParaRPr lang="en-US"/>
          </a:p>
        </p:txBody>
      </p:sp>
      <p:sp>
        <p:nvSpPr>
          <p:cNvPr id="2079" name="Line 36"/>
          <p:cNvSpPr>
            <a:spLocks noChangeShapeType="1"/>
          </p:cNvSpPr>
          <p:nvPr/>
        </p:nvSpPr>
        <p:spPr bwMode="auto">
          <a:xfrm>
            <a:off x="11113" y="5250812"/>
            <a:ext cx="7315200" cy="0"/>
          </a:xfrm>
          <a:prstGeom prst="line">
            <a:avLst/>
          </a:prstGeom>
          <a:noFill/>
          <a:ln w="57150">
            <a:solidFill>
              <a:schemeClr val="tx1"/>
            </a:solidFill>
            <a:round/>
            <a:headEnd/>
            <a:tailEnd/>
          </a:ln>
        </p:spPr>
        <p:txBody>
          <a:bodyPr/>
          <a:lstStyle/>
          <a:p>
            <a:endParaRPr lang="en-US"/>
          </a:p>
        </p:txBody>
      </p:sp>
      <p:sp>
        <p:nvSpPr>
          <p:cNvPr id="2081" name="Line 65"/>
          <p:cNvSpPr>
            <a:spLocks noChangeShapeType="1"/>
          </p:cNvSpPr>
          <p:nvPr/>
        </p:nvSpPr>
        <p:spPr bwMode="auto">
          <a:xfrm>
            <a:off x="0" y="3895725"/>
            <a:ext cx="7315200" cy="0"/>
          </a:xfrm>
          <a:prstGeom prst="line">
            <a:avLst/>
          </a:prstGeom>
          <a:noFill/>
          <a:ln w="57150">
            <a:solidFill>
              <a:schemeClr val="tx1"/>
            </a:solidFill>
            <a:round/>
            <a:headEnd/>
            <a:tailEnd/>
          </a:ln>
        </p:spPr>
        <p:txBody>
          <a:bodyPr/>
          <a:lstStyle/>
          <a:p>
            <a:endParaRPr lang="en-US"/>
          </a:p>
        </p:txBody>
      </p:sp>
      <p:sp>
        <p:nvSpPr>
          <p:cNvPr id="2083" name="Line 35"/>
          <p:cNvSpPr>
            <a:spLocks noChangeShapeType="1"/>
          </p:cNvSpPr>
          <p:nvPr/>
        </p:nvSpPr>
        <p:spPr bwMode="auto">
          <a:xfrm>
            <a:off x="12700" y="4537804"/>
            <a:ext cx="7315200" cy="0"/>
          </a:xfrm>
          <a:prstGeom prst="line">
            <a:avLst/>
          </a:prstGeom>
          <a:noFill/>
          <a:ln w="57150">
            <a:solidFill>
              <a:schemeClr val="tx1"/>
            </a:solidFill>
            <a:round/>
            <a:headEnd/>
            <a:tailEnd/>
          </a:ln>
        </p:spPr>
        <p:txBody>
          <a:bodyPr/>
          <a:lstStyle/>
          <a:p>
            <a:endParaRPr lang="en-US"/>
          </a:p>
        </p:txBody>
      </p:sp>
      <p:pic>
        <p:nvPicPr>
          <p:cNvPr id="2086" name="Picture 38"/>
          <p:cNvPicPr>
            <a:picLocks noChangeAspect="1" noChangeArrowheads="1"/>
          </p:cNvPicPr>
          <p:nvPr/>
        </p:nvPicPr>
        <p:blipFill>
          <a:blip r:embed="rId6" cstate="print"/>
          <a:srcRect/>
          <a:stretch>
            <a:fillRect/>
          </a:stretch>
        </p:blipFill>
        <p:spPr bwMode="auto">
          <a:xfrm>
            <a:off x="217487" y="4599208"/>
            <a:ext cx="936625" cy="587029"/>
          </a:xfrm>
          <a:prstGeom prst="rect">
            <a:avLst/>
          </a:prstGeom>
          <a:noFill/>
          <a:ln w="9525">
            <a:noFill/>
            <a:miter lim="800000"/>
            <a:headEnd/>
            <a:tailEnd/>
          </a:ln>
          <a:effectLst/>
        </p:spPr>
      </p:pic>
      <p:sp>
        <p:nvSpPr>
          <p:cNvPr id="2" name="Rectangle 1"/>
          <p:cNvSpPr/>
          <p:nvPr/>
        </p:nvSpPr>
        <p:spPr>
          <a:xfrm>
            <a:off x="2406770" y="7162796"/>
            <a:ext cx="2305183" cy="307777"/>
          </a:xfrm>
          <a:prstGeom prst="rect">
            <a:avLst/>
          </a:prstGeom>
        </p:spPr>
        <p:txBody>
          <a:bodyPr wrap="none">
            <a:spAutoFit/>
          </a:bodyPr>
          <a:lstStyle/>
          <a:p>
            <a:r>
              <a:rPr lang="en-US" sz="1400" b="1" i="1" dirty="0" smtClean="0">
                <a:latin typeface="Times New Roman" pitchFamily="18" charset="0"/>
              </a:rPr>
              <a:t>JB MDL OEM Social Media</a:t>
            </a:r>
            <a:endParaRPr lang="en-US" sz="1400" dirty="0"/>
          </a:p>
        </p:txBody>
      </p:sp>
      <p:sp>
        <p:nvSpPr>
          <p:cNvPr id="41" name="Line 36"/>
          <p:cNvSpPr>
            <a:spLocks noChangeShapeType="1"/>
          </p:cNvSpPr>
          <p:nvPr/>
        </p:nvSpPr>
        <p:spPr bwMode="auto">
          <a:xfrm>
            <a:off x="5770" y="7772400"/>
            <a:ext cx="7315200" cy="0"/>
          </a:xfrm>
          <a:prstGeom prst="line">
            <a:avLst/>
          </a:prstGeom>
          <a:noFill/>
          <a:ln w="57150">
            <a:solidFill>
              <a:schemeClr val="tx1"/>
            </a:solidFill>
            <a:round/>
            <a:headEnd/>
            <a:tailEnd/>
          </a:ln>
        </p:spPr>
        <p:txBody>
          <a:bodyPr/>
          <a:lstStyle/>
          <a:p>
            <a:endParaRPr lang="en-US"/>
          </a:p>
        </p:txBody>
      </p:sp>
      <p:sp>
        <p:nvSpPr>
          <p:cNvPr id="52" name="Text Box 21"/>
          <p:cNvSpPr txBox="1">
            <a:spLocks noChangeArrowheads="1"/>
          </p:cNvSpPr>
          <p:nvPr/>
        </p:nvSpPr>
        <p:spPr bwMode="auto">
          <a:xfrm>
            <a:off x="12700" y="2641826"/>
            <a:ext cx="7313613" cy="1220990"/>
          </a:xfrm>
          <a:prstGeom prst="rect">
            <a:avLst/>
          </a:prstGeom>
          <a:noFill/>
          <a:ln w="9525">
            <a:noFill/>
            <a:miter lim="800000"/>
            <a:headEnd/>
            <a:tailEnd/>
          </a:ln>
        </p:spPr>
        <p:txBody>
          <a:bodyPr wrap="square" lIns="96661" tIns="48331" rIns="96661" bIns="48331">
            <a:spAutoFit/>
          </a:bodyPr>
          <a:lstStyle/>
          <a:p>
            <a:pPr marL="742950" lvl="1" indent="-285750" defTabSz="966788">
              <a:spcBef>
                <a:spcPts val="0"/>
              </a:spcBef>
              <a:buFont typeface="Wingdings" panose="05000000000000000000" pitchFamily="2" charset="2"/>
              <a:buChar char="§"/>
            </a:pPr>
            <a:r>
              <a:rPr lang="en-US" sz="1200" dirty="0" smtClean="0">
                <a:latin typeface="Times New Roman" panose="02020603050405020304" pitchFamily="18" charset="0"/>
                <a:cs typeface="Times New Roman" panose="02020603050405020304" pitchFamily="18" charset="0"/>
              </a:rPr>
              <a:t>Ensure </a:t>
            </a:r>
            <a:r>
              <a:rPr lang="en-US" sz="1200" dirty="0">
                <a:latin typeface="Times New Roman" pitchFamily="18" charset="0"/>
                <a:cs typeface="Times New Roman" panose="02020603050405020304" pitchFamily="18" charset="0"/>
              </a:rPr>
              <a:t>all personnel are </a:t>
            </a:r>
            <a:r>
              <a:rPr lang="en-US" sz="1200" dirty="0" smtClean="0">
                <a:latin typeface="Times New Roman" pitchFamily="18" charset="0"/>
                <a:cs typeface="Times New Roman" panose="02020603050405020304" pitchFamily="18" charset="0"/>
              </a:rPr>
              <a:t>warned/notified </a:t>
            </a:r>
            <a:r>
              <a:rPr lang="en-US" sz="1200" dirty="0">
                <a:latin typeface="Times New Roman" pitchFamily="18" charset="0"/>
                <a:cs typeface="Times New Roman" panose="02020603050405020304" pitchFamily="18" charset="0"/>
              </a:rPr>
              <a:t>and accounted for</a:t>
            </a:r>
            <a:r>
              <a:rPr lang="en-US" sz="1200" dirty="0" smtClean="0">
                <a:latin typeface="Times New Roman" pitchFamily="18" charset="0"/>
                <a:cs typeface="Times New Roman" panose="02020603050405020304" pitchFamily="18" charset="0"/>
              </a:rPr>
              <a:t>.</a:t>
            </a:r>
          </a:p>
          <a:p>
            <a:pPr marL="742950" lvl="1" indent="-285750" defTabSz="966788">
              <a:spcBef>
                <a:spcPts val="0"/>
              </a:spcBef>
              <a:buFont typeface="Wingdings" panose="05000000000000000000" pitchFamily="2" charset="2"/>
              <a:buChar char="§"/>
            </a:pPr>
            <a:r>
              <a:rPr lang="en-US" sz="1200" dirty="0">
                <a:latin typeface="Times New Roman" pitchFamily="18" charset="0"/>
                <a:cs typeface="Times New Roman" panose="02020603050405020304" pitchFamily="18" charset="0"/>
              </a:rPr>
              <a:t>Listen to and follow Warning System </a:t>
            </a:r>
            <a:r>
              <a:rPr lang="en-US" sz="1200" dirty="0" smtClean="0">
                <a:latin typeface="Times New Roman" pitchFamily="18" charset="0"/>
                <a:cs typeface="Times New Roman" panose="02020603050405020304" pitchFamily="18" charset="0"/>
              </a:rPr>
              <a:t>instructions.</a:t>
            </a:r>
          </a:p>
          <a:p>
            <a:pPr marL="742950" lvl="1" indent="-285750" defTabSz="966788">
              <a:spcBef>
                <a:spcPts val="0"/>
              </a:spcBef>
              <a:buFont typeface="Wingdings" panose="05000000000000000000" pitchFamily="2" charset="2"/>
              <a:buChar char="§"/>
            </a:pPr>
            <a:r>
              <a:rPr lang="en-US" sz="1200" dirty="0">
                <a:latin typeface="Times New Roman" pitchFamily="18" charset="0"/>
                <a:cs typeface="Times New Roman" panose="02020603050405020304" pitchFamily="18" charset="0"/>
              </a:rPr>
              <a:t>A</a:t>
            </a:r>
            <a:r>
              <a:rPr lang="en-US" sz="1200" dirty="0" smtClean="0">
                <a:latin typeface="Times New Roman" pitchFamily="18" charset="0"/>
                <a:cs typeface="Times New Roman" panose="02020603050405020304" pitchFamily="18" charset="0"/>
              </a:rPr>
              <a:t>ctions may include</a:t>
            </a:r>
            <a:r>
              <a:rPr lang="en-US" sz="1200" dirty="0" smtClean="0">
                <a:latin typeface="Times New Roman" pitchFamily="18" charset="0"/>
                <a:cs typeface="Times New Roman" panose="02020603050405020304" pitchFamily="18" charset="0"/>
              </a:rPr>
              <a:t>: Lockdown, Shelter In-Place, </a:t>
            </a:r>
            <a:r>
              <a:rPr lang="en-US" sz="1200" dirty="0" smtClean="0">
                <a:latin typeface="Times New Roman" pitchFamily="18" charset="0"/>
                <a:cs typeface="Times New Roman" panose="02020603050405020304" pitchFamily="18" charset="0"/>
              </a:rPr>
              <a:t>Evacuation</a:t>
            </a:r>
            <a:r>
              <a:rPr lang="en-US" sz="1200" dirty="0">
                <a:latin typeface="Times New Roman" pitchFamily="18" charset="0"/>
                <a:cs typeface="Times New Roman" panose="02020603050405020304" pitchFamily="18" charset="0"/>
              </a:rPr>
              <a:t>, </a:t>
            </a:r>
            <a:r>
              <a:rPr lang="en-US" sz="1200" dirty="0" smtClean="0">
                <a:latin typeface="Times New Roman" pitchFamily="18" charset="0"/>
                <a:cs typeface="Times New Roman" panose="02020603050405020304" pitchFamily="18" charset="0"/>
              </a:rPr>
              <a:t>Staying </a:t>
            </a:r>
            <a:r>
              <a:rPr lang="en-US" sz="1200" dirty="0" smtClean="0">
                <a:latin typeface="Times New Roman" pitchFamily="18" charset="0"/>
                <a:cs typeface="Times New Roman" panose="02020603050405020304" pitchFamily="18" charset="0"/>
              </a:rPr>
              <a:t>I</a:t>
            </a:r>
            <a:r>
              <a:rPr lang="en-US" sz="1200" dirty="0" smtClean="0">
                <a:latin typeface="Times New Roman" pitchFamily="18" charset="0"/>
                <a:cs typeface="Times New Roman" panose="02020603050405020304" pitchFamily="18" charset="0"/>
              </a:rPr>
              <a:t>ndoors </a:t>
            </a:r>
            <a:r>
              <a:rPr lang="en-US" sz="1200" dirty="0">
                <a:latin typeface="Times New Roman" pitchFamily="18" charset="0"/>
                <a:cs typeface="Times New Roman" panose="02020603050405020304" pitchFamily="18" charset="0"/>
              </a:rPr>
              <a:t>to take </a:t>
            </a:r>
            <a:r>
              <a:rPr lang="en-US" sz="1200" dirty="0" smtClean="0">
                <a:latin typeface="Times New Roman" pitchFamily="18" charset="0"/>
                <a:cs typeface="Times New Roman" panose="02020603050405020304" pitchFamily="18" charset="0"/>
              </a:rPr>
              <a:t>cover, increasing </a:t>
            </a:r>
            <a:r>
              <a:rPr lang="en-US" sz="1200" dirty="0">
                <a:latin typeface="Times New Roman" pitchFamily="18" charset="0"/>
                <a:cs typeface="Times New Roman" panose="02020603050405020304" pitchFamily="18" charset="0"/>
              </a:rPr>
              <a:t>appropriate security </a:t>
            </a:r>
            <a:r>
              <a:rPr lang="en-US" sz="1200" dirty="0" smtClean="0">
                <a:latin typeface="Times New Roman" pitchFamily="18" charset="0"/>
                <a:cs typeface="Times New Roman" panose="02020603050405020304" pitchFamily="18" charset="0"/>
              </a:rPr>
              <a:t>measures and accountability. </a:t>
            </a:r>
            <a:endParaRPr lang="en-US" sz="1200" dirty="0" smtClean="0">
              <a:latin typeface="Times New Roman" pitchFamily="18" charset="0"/>
              <a:cs typeface="Times New Roman" panose="02020603050405020304" pitchFamily="18" charset="0"/>
            </a:endParaRPr>
          </a:p>
          <a:p>
            <a:pPr marL="742950" lvl="1" indent="-285750" defTabSz="966788">
              <a:spcBef>
                <a:spcPts val="0"/>
              </a:spcBef>
              <a:buFont typeface="Wingdings" panose="05000000000000000000" pitchFamily="2" charset="2"/>
              <a:buChar char="§"/>
            </a:pPr>
            <a:endParaRPr lang="en-US" sz="1200" dirty="0" smtClean="0">
              <a:latin typeface="Times New Roman" pitchFamily="18" charset="0"/>
              <a:cs typeface="Times New Roman" panose="02020603050405020304" pitchFamily="18" charset="0"/>
            </a:endParaRPr>
          </a:p>
          <a:p>
            <a:pPr lvl="1" algn="ctr" defTabSz="966788">
              <a:spcBef>
                <a:spcPts val="0"/>
              </a:spcBef>
            </a:pPr>
            <a:r>
              <a:rPr lang="en-US" sz="1200" b="1" dirty="0" smtClean="0">
                <a:latin typeface="Times New Roman" pitchFamily="18" charset="0"/>
                <a:cs typeface="Times New Roman" panose="02020603050405020304" pitchFamily="18" charset="0"/>
              </a:rPr>
              <a:t>Bottom line:  </a:t>
            </a:r>
            <a:r>
              <a:rPr lang="en-US" sz="1200" b="1" dirty="0" smtClean="0">
                <a:latin typeface="Times New Roman" pitchFamily="18" charset="0"/>
                <a:cs typeface="Times New Roman" panose="02020603050405020304" pitchFamily="18" charset="0"/>
              </a:rPr>
              <a:t>Stay </a:t>
            </a:r>
            <a:r>
              <a:rPr lang="en-US" sz="1200" b="1" dirty="0">
                <a:latin typeface="Times New Roman" pitchFamily="18" charset="0"/>
                <a:cs typeface="Times New Roman" panose="02020603050405020304" pitchFamily="18" charset="0"/>
              </a:rPr>
              <a:t>I</a:t>
            </a:r>
            <a:r>
              <a:rPr lang="en-US" sz="1200" b="1" dirty="0" smtClean="0">
                <a:latin typeface="Times New Roman" pitchFamily="18" charset="0"/>
                <a:cs typeface="Times New Roman" panose="02020603050405020304" pitchFamily="18" charset="0"/>
              </a:rPr>
              <a:t>nformed </a:t>
            </a:r>
            <a:r>
              <a:rPr lang="en-US" sz="1200" b="1" dirty="0">
                <a:latin typeface="Times New Roman" pitchFamily="18" charset="0"/>
                <a:cs typeface="Times New Roman" panose="02020603050405020304" pitchFamily="18" charset="0"/>
              </a:rPr>
              <a:t>and </a:t>
            </a:r>
            <a:r>
              <a:rPr lang="en-US" sz="1200" b="1" dirty="0" smtClean="0">
                <a:latin typeface="Times New Roman" pitchFamily="18" charset="0"/>
                <a:cs typeface="Times New Roman" panose="02020603050405020304" pitchFamily="18" charset="0"/>
              </a:rPr>
              <a:t>Take </a:t>
            </a:r>
            <a:r>
              <a:rPr lang="en-US" sz="1200" b="1" dirty="0">
                <a:latin typeface="Times New Roman" pitchFamily="18" charset="0"/>
                <a:cs typeface="Times New Roman" panose="02020603050405020304" pitchFamily="18" charset="0"/>
              </a:rPr>
              <a:t>A</a:t>
            </a:r>
            <a:r>
              <a:rPr lang="en-US" sz="1200" b="1" dirty="0" smtClean="0">
                <a:latin typeface="Times New Roman" pitchFamily="18" charset="0"/>
                <a:cs typeface="Times New Roman" panose="02020603050405020304" pitchFamily="18" charset="0"/>
              </a:rPr>
              <a:t>ppropriate </a:t>
            </a:r>
            <a:r>
              <a:rPr lang="en-US" sz="1200" b="1" dirty="0">
                <a:latin typeface="Times New Roman" pitchFamily="18" charset="0"/>
                <a:cs typeface="Times New Roman" panose="02020603050405020304" pitchFamily="18" charset="0"/>
              </a:rPr>
              <a:t>A</a:t>
            </a:r>
            <a:r>
              <a:rPr lang="en-US" sz="1200" b="1" dirty="0" smtClean="0">
                <a:latin typeface="Times New Roman" pitchFamily="18" charset="0"/>
                <a:cs typeface="Times New Roman" panose="02020603050405020304" pitchFamily="18" charset="0"/>
              </a:rPr>
              <a:t>ctions</a:t>
            </a:r>
            <a:r>
              <a:rPr lang="en-US" sz="1200" b="1" dirty="0">
                <a:latin typeface="Times New Roman" pitchFamily="18" charset="0"/>
                <a:cs typeface="Times New Roman" panose="02020603050405020304" pitchFamily="18" charset="0"/>
              </a:rPr>
              <a:t>.</a:t>
            </a:r>
            <a:r>
              <a:rPr lang="en-US" sz="1200" dirty="0">
                <a:latin typeface="Times New Roman" pitchFamily="18" charset="0"/>
                <a:cs typeface="Times New Roman" panose="02020603050405020304" pitchFamily="18" charset="0"/>
              </a:rPr>
              <a:t> </a:t>
            </a:r>
          </a:p>
        </p:txBody>
      </p:sp>
      <p:sp>
        <p:nvSpPr>
          <p:cNvPr id="56" name="Line 34"/>
          <p:cNvSpPr>
            <a:spLocks noChangeShapeType="1"/>
          </p:cNvSpPr>
          <p:nvPr/>
        </p:nvSpPr>
        <p:spPr bwMode="auto">
          <a:xfrm>
            <a:off x="0" y="2641826"/>
            <a:ext cx="7296849" cy="0"/>
          </a:xfrm>
          <a:prstGeom prst="line">
            <a:avLst/>
          </a:prstGeom>
          <a:noFill/>
          <a:ln w="57150">
            <a:solidFill>
              <a:schemeClr val="tx1"/>
            </a:solidFill>
            <a:round/>
            <a:headEnd/>
            <a:tailEnd/>
          </a:ln>
        </p:spPr>
        <p:txBody>
          <a:bodyPr/>
          <a:lstStyle/>
          <a:p>
            <a:endParaRPr lang="en-US" sz="1400">
              <a:solidFill>
                <a:schemeClr val="tx2"/>
              </a:solidFill>
              <a:latin typeface="Times New Roman" panose="02020603050405020304" pitchFamily="18" charset="0"/>
              <a:cs typeface="Times New Roman" panose="02020603050405020304" pitchFamily="18" charset="0"/>
            </a:endParaRPr>
          </a:p>
        </p:txBody>
      </p:sp>
      <p:pic>
        <p:nvPicPr>
          <p:cNvPr id="60" name="Picture 2" descr="C:\Users\1030235858C\Desktop\sign.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11804" y="6102048"/>
            <a:ext cx="957975" cy="1022185"/>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66048" y="7373900"/>
            <a:ext cx="331337" cy="3384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2228633" y="7388292"/>
            <a:ext cx="355022" cy="30964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504608" y="7407969"/>
            <a:ext cx="726273" cy="27548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1" name="Text Box 33"/>
          <p:cNvSpPr txBox="1">
            <a:spLocks noChangeArrowheads="1"/>
          </p:cNvSpPr>
          <p:nvPr/>
        </p:nvSpPr>
        <p:spPr bwMode="auto">
          <a:xfrm>
            <a:off x="5239980" y="7394283"/>
            <a:ext cx="2084967" cy="289966"/>
          </a:xfrm>
          <a:prstGeom prst="rect">
            <a:avLst/>
          </a:prstGeom>
          <a:noFill/>
          <a:ln w="9525">
            <a:noFill/>
            <a:miter lim="800000"/>
            <a:headEnd/>
            <a:tailEnd/>
          </a:ln>
        </p:spPr>
        <p:txBody>
          <a:bodyPr wrap="square" lIns="96661" tIns="48331" rIns="96661" bIns="48331">
            <a:spAutoFit/>
          </a:bodyPr>
          <a:lstStyle/>
          <a:p>
            <a:pPr eaLnBrk="1" hangingPunct="1">
              <a:spcBef>
                <a:spcPts val="0"/>
              </a:spcBef>
            </a:pPr>
            <a:r>
              <a:rPr lang="en-US" sz="1200" dirty="0" smtClean="0">
                <a:latin typeface="Times New Roman" pitchFamily="18" charset="0"/>
                <a:cs typeface="Times New Roman" pitchFamily="18" charset="0"/>
                <a:hlinkClick r:id="rId3"/>
              </a:rPr>
              <a:t>www.flickr.com/jointbasemdl</a:t>
            </a:r>
            <a:endParaRPr lang="en-US" sz="1200" dirty="0" smtClean="0">
              <a:latin typeface="Times New Roman" pitchFamily="18" charset="0"/>
              <a:cs typeface="Times New Roman" pitchFamily="18" charset="0"/>
            </a:endParaRPr>
          </a:p>
        </p:txBody>
      </p:sp>
      <p:sp>
        <p:nvSpPr>
          <p:cNvPr id="62" name="Text Box 33"/>
          <p:cNvSpPr txBox="1">
            <a:spLocks noChangeArrowheads="1"/>
          </p:cNvSpPr>
          <p:nvPr/>
        </p:nvSpPr>
        <p:spPr bwMode="auto">
          <a:xfrm>
            <a:off x="2504684" y="7401977"/>
            <a:ext cx="2142635" cy="282272"/>
          </a:xfrm>
          <a:prstGeom prst="rect">
            <a:avLst/>
          </a:prstGeom>
          <a:noFill/>
          <a:ln w="9525">
            <a:noFill/>
            <a:miter lim="800000"/>
            <a:headEnd/>
            <a:tailEnd/>
          </a:ln>
        </p:spPr>
        <p:txBody>
          <a:bodyPr wrap="square" lIns="96661" tIns="48331" rIns="96661" bIns="48331">
            <a:spAutoFit/>
          </a:bodyPr>
          <a:lstStyle/>
          <a:p>
            <a:pPr eaLnBrk="1" hangingPunct="1">
              <a:spcBef>
                <a:spcPts val="0"/>
              </a:spcBef>
            </a:pPr>
            <a:r>
              <a:rPr lang="en-US" sz="1200" dirty="0" smtClean="0">
                <a:latin typeface="Times New Roman" pitchFamily="18" charset="0"/>
                <a:cs typeface="Times New Roman" pitchFamily="18" charset="0"/>
                <a:hlinkClick r:id="rId3"/>
              </a:rPr>
              <a:t>www.twitter.com/jointbasemdl</a:t>
            </a:r>
            <a:endParaRPr lang="en-US" sz="1200" dirty="0" smtClean="0">
              <a:latin typeface="Times New Roman" pitchFamily="18" charset="0"/>
              <a:cs typeface="Times New Roman" pitchFamily="18" charset="0"/>
            </a:endParaRPr>
          </a:p>
        </p:txBody>
      </p:sp>
      <p:sp>
        <p:nvSpPr>
          <p:cNvPr id="63" name="Text Box 9"/>
          <p:cNvSpPr txBox="1">
            <a:spLocks noChangeArrowheads="1"/>
          </p:cNvSpPr>
          <p:nvPr/>
        </p:nvSpPr>
        <p:spPr bwMode="auto">
          <a:xfrm>
            <a:off x="-9834" y="479227"/>
            <a:ext cx="7306683" cy="374605"/>
          </a:xfrm>
          <a:prstGeom prst="rect">
            <a:avLst/>
          </a:prstGeom>
          <a:noFill/>
          <a:ln w="9525">
            <a:noFill/>
            <a:miter lim="800000"/>
            <a:headEnd/>
            <a:tailEnd/>
          </a:ln>
        </p:spPr>
        <p:txBody>
          <a:bodyPr wrap="square" lIns="96661" tIns="48331" rIns="96661" bIns="48331">
            <a:spAutoFit/>
          </a:bodyPr>
          <a:lstStyle/>
          <a:p>
            <a:pPr algn="ctr" defTabSz="966788" eaLnBrk="1" hangingPunct="1">
              <a:spcBef>
                <a:spcPct val="50000"/>
              </a:spcBef>
            </a:pPr>
            <a:r>
              <a:rPr lang="en-US" sz="1800" b="1" i="1" dirty="0">
                <a:solidFill>
                  <a:schemeClr val="tx2"/>
                </a:solidFill>
                <a:latin typeface="Times New Roman" pitchFamily="18" charset="0"/>
              </a:rPr>
              <a:t> </a:t>
            </a:r>
            <a:r>
              <a:rPr lang="en-US" sz="1800" b="1" i="1" dirty="0">
                <a:latin typeface="Times New Roman" pitchFamily="18" charset="0"/>
              </a:rPr>
              <a:t>Giant Voice (GV) Siren System</a:t>
            </a:r>
          </a:p>
        </p:txBody>
      </p:sp>
      <p:sp>
        <p:nvSpPr>
          <p:cNvPr id="64" name="Text Box 12"/>
          <p:cNvSpPr txBox="1">
            <a:spLocks noChangeArrowheads="1"/>
          </p:cNvSpPr>
          <p:nvPr/>
        </p:nvSpPr>
        <p:spPr bwMode="auto">
          <a:xfrm>
            <a:off x="50800" y="986036"/>
            <a:ext cx="2997199" cy="636215"/>
          </a:xfrm>
          <a:prstGeom prst="rect">
            <a:avLst/>
          </a:prstGeom>
          <a:noFill/>
          <a:ln w="9525">
            <a:noFill/>
            <a:miter lim="800000"/>
            <a:headEnd/>
            <a:tailEnd/>
          </a:ln>
        </p:spPr>
        <p:txBody>
          <a:bodyPr wrap="square" lIns="96661" tIns="48331" rIns="96661" bIns="48331">
            <a:spAutoFit/>
          </a:bodyPr>
          <a:lstStyle/>
          <a:p>
            <a:pPr algn="ctr" defTabSz="966788">
              <a:spcBef>
                <a:spcPct val="50000"/>
              </a:spcBef>
            </a:pPr>
            <a:r>
              <a:rPr lang="en-US" sz="1200" b="1" i="1" dirty="0" smtClean="0">
                <a:latin typeface="Times New Roman" pitchFamily="18" charset="0"/>
              </a:rPr>
              <a:t>(Steady </a:t>
            </a:r>
            <a:r>
              <a:rPr lang="en-US" sz="1200" b="1" i="1" dirty="0">
                <a:latin typeface="Times New Roman" pitchFamily="18" charset="0"/>
              </a:rPr>
              <a:t>Tone)</a:t>
            </a:r>
          </a:p>
          <a:p>
            <a:pPr algn="ctr" defTabSz="966788">
              <a:spcBef>
                <a:spcPts val="600"/>
              </a:spcBef>
            </a:pPr>
            <a:r>
              <a:rPr lang="en-US" sz="1800" b="1" dirty="0" smtClean="0">
                <a:latin typeface="Times New Roman" pitchFamily="18" charset="0"/>
              </a:rPr>
              <a:t>Tornado Warning</a:t>
            </a:r>
            <a:endParaRPr lang="en-US" sz="1800" b="1" dirty="0">
              <a:latin typeface="Times New Roman" pitchFamily="18" charset="0"/>
            </a:endParaRPr>
          </a:p>
        </p:txBody>
      </p:sp>
      <p:sp>
        <p:nvSpPr>
          <p:cNvPr id="65" name="Text Box 13"/>
          <p:cNvSpPr txBox="1">
            <a:spLocks noChangeArrowheads="1"/>
          </p:cNvSpPr>
          <p:nvPr/>
        </p:nvSpPr>
        <p:spPr bwMode="auto">
          <a:xfrm>
            <a:off x="4143516" y="986965"/>
            <a:ext cx="3127187" cy="636215"/>
          </a:xfrm>
          <a:prstGeom prst="rect">
            <a:avLst/>
          </a:prstGeom>
          <a:noFill/>
          <a:ln w="9525">
            <a:noFill/>
            <a:miter lim="800000"/>
            <a:headEnd/>
            <a:tailEnd/>
          </a:ln>
        </p:spPr>
        <p:txBody>
          <a:bodyPr wrap="square" lIns="96661" tIns="48331" rIns="96661" bIns="48331">
            <a:spAutoFit/>
          </a:bodyPr>
          <a:lstStyle/>
          <a:p>
            <a:pPr algn="ctr" defTabSz="966788">
              <a:spcBef>
                <a:spcPct val="50000"/>
              </a:spcBef>
            </a:pPr>
            <a:r>
              <a:rPr lang="en-US" sz="1200" b="1" i="1" dirty="0" smtClean="0">
                <a:latin typeface="Times New Roman" pitchFamily="18" charset="0"/>
              </a:rPr>
              <a:t>(Wavering </a:t>
            </a:r>
            <a:r>
              <a:rPr lang="en-US" sz="1200" b="1" i="1" dirty="0">
                <a:latin typeface="Times New Roman" pitchFamily="18" charset="0"/>
              </a:rPr>
              <a:t>Tone)</a:t>
            </a:r>
          </a:p>
          <a:p>
            <a:pPr algn="ctr" defTabSz="966788">
              <a:spcBef>
                <a:spcPts val="600"/>
              </a:spcBef>
            </a:pPr>
            <a:r>
              <a:rPr lang="en-US" sz="1800" b="1" dirty="0" smtClean="0">
                <a:latin typeface="Times New Roman" pitchFamily="18" charset="0"/>
              </a:rPr>
              <a:t>Active Shooter</a:t>
            </a:r>
            <a:endParaRPr lang="en-US" sz="1800" b="1" dirty="0">
              <a:latin typeface="Times New Roman" pitchFamily="18" charset="0"/>
            </a:endParaRPr>
          </a:p>
        </p:txBody>
      </p:sp>
      <p:pic>
        <p:nvPicPr>
          <p:cNvPr id="66" name="Picture 65"/>
          <p:cNvPicPr>
            <a:picLocks noChangeAspect="1" noChangeArrowheads="1"/>
          </p:cNvPicPr>
          <p:nvPr/>
        </p:nvPicPr>
        <p:blipFill>
          <a:blip r:embed="rId11" cstate="print"/>
          <a:srcRect/>
          <a:stretch>
            <a:fillRect/>
          </a:stretch>
        </p:blipFill>
        <p:spPr bwMode="auto">
          <a:xfrm>
            <a:off x="3275012" y="855652"/>
            <a:ext cx="857250" cy="1057275"/>
          </a:xfrm>
          <a:prstGeom prst="rect">
            <a:avLst/>
          </a:prstGeom>
          <a:noFill/>
          <a:ln w="9525">
            <a:noFill/>
            <a:miter lim="800000"/>
            <a:headEnd/>
            <a:tailEnd/>
          </a:ln>
        </p:spPr>
      </p:pic>
      <p:pic>
        <p:nvPicPr>
          <p:cNvPr id="67" name="Picture 66"/>
          <p:cNvPicPr>
            <a:picLocks noChangeAspect="1" noChangeArrowheads="1"/>
          </p:cNvPicPr>
          <p:nvPr/>
        </p:nvPicPr>
        <p:blipFill>
          <a:blip r:embed="rId12" cstate="print"/>
          <a:srcRect/>
          <a:stretch>
            <a:fillRect/>
          </a:stretch>
        </p:blipFill>
        <p:spPr bwMode="auto">
          <a:xfrm>
            <a:off x="152400" y="773113"/>
            <a:ext cx="2667000" cy="271462"/>
          </a:xfrm>
          <a:prstGeom prst="rect">
            <a:avLst/>
          </a:prstGeom>
          <a:noFill/>
          <a:ln w="9525">
            <a:noFill/>
            <a:miter lim="800000"/>
            <a:headEnd/>
            <a:tailEnd/>
          </a:ln>
        </p:spPr>
      </p:pic>
      <p:pic>
        <p:nvPicPr>
          <p:cNvPr id="68" name="Picture 67"/>
          <p:cNvPicPr>
            <a:picLocks noChangeAspect="1" noChangeArrowheads="1"/>
          </p:cNvPicPr>
          <p:nvPr/>
        </p:nvPicPr>
        <p:blipFill>
          <a:blip r:embed="rId13" cstate="print"/>
          <a:srcRect/>
          <a:stretch>
            <a:fillRect/>
          </a:stretch>
        </p:blipFill>
        <p:spPr bwMode="auto">
          <a:xfrm>
            <a:off x="4572000" y="831652"/>
            <a:ext cx="2574925" cy="154384"/>
          </a:xfrm>
          <a:prstGeom prst="rect">
            <a:avLst/>
          </a:prstGeom>
          <a:noFill/>
          <a:ln w="9525">
            <a:noFill/>
            <a:miter lim="800000"/>
            <a:headEnd/>
            <a:tailEnd/>
          </a:ln>
        </p:spPr>
      </p:pic>
      <p:sp>
        <p:nvSpPr>
          <p:cNvPr id="69" name="Text Box 7"/>
          <p:cNvSpPr txBox="1">
            <a:spLocks noChangeArrowheads="1"/>
          </p:cNvSpPr>
          <p:nvPr/>
        </p:nvSpPr>
        <p:spPr bwMode="auto">
          <a:xfrm>
            <a:off x="-8517" y="1922452"/>
            <a:ext cx="7334830" cy="743937"/>
          </a:xfrm>
          <a:prstGeom prst="rect">
            <a:avLst/>
          </a:prstGeom>
          <a:noFill/>
          <a:ln w="9525">
            <a:noFill/>
            <a:miter lim="800000"/>
            <a:headEnd/>
            <a:tailEnd/>
          </a:ln>
        </p:spPr>
        <p:txBody>
          <a:bodyPr wrap="square" lIns="96661" tIns="48331" rIns="96661" bIns="48331">
            <a:spAutoFit/>
          </a:bodyPr>
          <a:lstStyle/>
          <a:p>
            <a:pPr algn="ctr" defTabSz="966788" eaLnBrk="1" hangingPunct="1">
              <a:spcBef>
                <a:spcPct val="50000"/>
              </a:spcBef>
            </a:pPr>
            <a:r>
              <a:rPr lang="en-US" sz="1200" b="1" i="1" dirty="0" smtClean="0">
                <a:latin typeface="Times New Roman" pitchFamily="18" charset="0"/>
              </a:rPr>
              <a:t>(Voice Announcement)</a:t>
            </a:r>
          </a:p>
          <a:p>
            <a:pPr algn="ctr" defTabSz="966788"/>
            <a:r>
              <a:rPr lang="en-US" sz="1800" b="1" kern="0" dirty="0">
                <a:latin typeface="Times New Roman" pitchFamily="18" charset="0"/>
              </a:rPr>
              <a:t>All </a:t>
            </a:r>
            <a:r>
              <a:rPr lang="en-US" sz="1800" b="1" kern="0" dirty="0" smtClean="0">
                <a:latin typeface="Times New Roman" pitchFamily="18" charset="0"/>
              </a:rPr>
              <a:t>Clear</a:t>
            </a:r>
          </a:p>
          <a:p>
            <a:pPr algn="ctr" defTabSz="966788"/>
            <a:r>
              <a:rPr lang="en-US" sz="1200" dirty="0">
                <a:latin typeface="Times New Roman" panose="02020603050405020304" pitchFamily="18" charset="0"/>
                <a:cs typeface="Times New Roman" panose="02020603050405020304" pitchFamily="18" charset="0"/>
              </a:rPr>
              <a:t>(The </a:t>
            </a:r>
            <a:r>
              <a:rPr lang="en-US" sz="1200" dirty="0" smtClean="0">
                <a:latin typeface="Times New Roman" panose="02020603050405020304" pitchFamily="18" charset="0"/>
                <a:cs typeface="Times New Roman" panose="02020603050405020304" pitchFamily="18" charset="0"/>
              </a:rPr>
              <a:t>Tornado Threat Has </a:t>
            </a:r>
            <a:r>
              <a:rPr lang="en-US" sz="1200" dirty="0">
                <a:latin typeface="Times New Roman" panose="02020603050405020304" pitchFamily="18" charset="0"/>
                <a:cs typeface="Times New Roman" panose="02020603050405020304" pitchFamily="18" charset="0"/>
              </a:rPr>
              <a:t>Ended </a:t>
            </a:r>
            <a:r>
              <a:rPr lang="en-US" sz="1200" dirty="0" smtClean="0">
                <a:latin typeface="Times New Roman" panose="02020603050405020304" pitchFamily="18" charset="0"/>
                <a:cs typeface="Times New Roman" panose="02020603050405020304" pitchFamily="18" charset="0"/>
              </a:rPr>
              <a:t>or </a:t>
            </a:r>
            <a:r>
              <a:rPr lang="en-US" sz="1200" dirty="0">
                <a:latin typeface="Times New Roman" panose="02020603050405020304" pitchFamily="18" charset="0"/>
                <a:cs typeface="Times New Roman" panose="02020603050405020304" pitchFamily="18" charset="0"/>
              </a:rPr>
              <a:t>t</a:t>
            </a:r>
            <a:r>
              <a:rPr lang="en-US" sz="1200" dirty="0" smtClean="0">
                <a:latin typeface="Times New Roman" panose="02020603050405020304" pitchFamily="18" charset="0"/>
                <a:cs typeface="Times New Roman" panose="02020603050405020304" pitchFamily="18" charset="0"/>
              </a:rPr>
              <a:t>he Active Shooter Incident </a:t>
            </a:r>
            <a:r>
              <a:rPr lang="en-US" sz="1200" dirty="0">
                <a:latin typeface="Times New Roman" panose="02020603050405020304" pitchFamily="18" charset="0"/>
                <a:cs typeface="Times New Roman" panose="02020603050405020304" pitchFamily="18" charset="0"/>
              </a:rPr>
              <a:t>i</a:t>
            </a:r>
            <a:r>
              <a:rPr lang="en-US" sz="1200" dirty="0" smtClean="0">
                <a:latin typeface="Times New Roman" panose="02020603050405020304" pitchFamily="18" charset="0"/>
                <a:cs typeface="Times New Roman" panose="02020603050405020304" pitchFamily="18" charset="0"/>
              </a:rPr>
              <a:t>s </a:t>
            </a:r>
            <a:r>
              <a:rPr lang="en-US" sz="1200" dirty="0">
                <a:latin typeface="Times New Roman" panose="02020603050405020304" pitchFamily="18" charset="0"/>
                <a:cs typeface="Times New Roman" panose="02020603050405020304" pitchFamily="18" charset="0"/>
              </a:rPr>
              <a:t>Over</a:t>
            </a:r>
            <a:r>
              <a:rPr lang="en-US" sz="1200" dirty="0" smtClean="0">
                <a:latin typeface="Times New Roman" panose="02020603050405020304" pitchFamily="18" charset="0"/>
                <a:cs typeface="Times New Roman" panose="02020603050405020304" pitchFamily="18" charset="0"/>
              </a:rPr>
              <a:t>)</a:t>
            </a:r>
            <a:endParaRPr lang="en-US" sz="1200" b="1" i="1" kern="0" dirty="0">
              <a:latin typeface="Times New Roman" pitchFamily="18" charset="0"/>
            </a:endParaRPr>
          </a:p>
        </p:txBody>
      </p:sp>
      <p:sp>
        <p:nvSpPr>
          <p:cNvPr id="4" name="Rectangle 3"/>
          <p:cNvSpPr/>
          <p:nvPr/>
        </p:nvSpPr>
        <p:spPr>
          <a:xfrm>
            <a:off x="-4737" y="8596511"/>
            <a:ext cx="7327106" cy="307777"/>
          </a:xfrm>
          <a:prstGeom prst="rect">
            <a:avLst/>
          </a:prstGeom>
        </p:spPr>
        <p:txBody>
          <a:bodyPr wrap="square">
            <a:spAutoFit/>
          </a:bodyPr>
          <a:lstStyle/>
          <a:p>
            <a:pPr algn="ctr"/>
            <a:r>
              <a:rPr lang="en-US" sz="1400" b="1" i="1" dirty="0">
                <a:latin typeface="Times New Roman" pitchFamily="18" charset="0"/>
              </a:rPr>
              <a:t>JB MDL OEM VA-1(Locally replaces AFVA 10-2510), </a:t>
            </a:r>
            <a:r>
              <a:rPr lang="en-US" sz="1400" b="1" i="1" dirty="0">
                <a:latin typeface="Times New Roman" pitchFamily="18" charset="0"/>
              </a:rPr>
              <a:t>6</a:t>
            </a:r>
            <a:r>
              <a:rPr lang="en-US" sz="1400" b="1" i="1" dirty="0" smtClean="0">
                <a:latin typeface="Times New Roman" pitchFamily="18" charset="0"/>
              </a:rPr>
              <a:t> Sep </a:t>
            </a:r>
            <a:r>
              <a:rPr lang="en-US" sz="1400" b="1" i="1" dirty="0" smtClean="0">
                <a:latin typeface="Times New Roman" pitchFamily="18" charset="0"/>
              </a:rPr>
              <a:t>2016,  </a:t>
            </a:r>
            <a:r>
              <a:rPr lang="en-US" sz="1400" b="1" i="1" dirty="0">
                <a:latin typeface="Times New Roman" pitchFamily="18" charset="0"/>
              </a:rPr>
              <a:t>previous edition obsolete</a:t>
            </a:r>
            <a:endParaRPr lang="en-US" sz="1400" dirty="0"/>
          </a:p>
        </p:txBody>
      </p:sp>
      <p:sp>
        <p:nvSpPr>
          <p:cNvPr id="70" name="Line 36"/>
          <p:cNvSpPr>
            <a:spLocks noChangeShapeType="1"/>
          </p:cNvSpPr>
          <p:nvPr/>
        </p:nvSpPr>
        <p:spPr bwMode="auto">
          <a:xfrm>
            <a:off x="2804" y="8596511"/>
            <a:ext cx="7315200" cy="0"/>
          </a:xfrm>
          <a:prstGeom prst="line">
            <a:avLst/>
          </a:prstGeom>
          <a:noFill/>
          <a:ln w="57150">
            <a:solidFill>
              <a:schemeClr val="tx1"/>
            </a:solidFill>
            <a:round/>
            <a:headEnd/>
            <a:tailEnd/>
          </a:ln>
        </p:spPr>
        <p:txBody>
          <a:bodyPr/>
          <a:lstStyle/>
          <a:p>
            <a:endParaRPr lang="en-US"/>
          </a:p>
        </p:txBody>
      </p:sp>
      <p:sp>
        <p:nvSpPr>
          <p:cNvPr id="40" name="Rectangle 22"/>
          <p:cNvSpPr>
            <a:spLocks noChangeArrowheads="1"/>
          </p:cNvSpPr>
          <p:nvPr/>
        </p:nvSpPr>
        <p:spPr bwMode="auto">
          <a:xfrm>
            <a:off x="49828" y="7776947"/>
            <a:ext cx="6300062" cy="646331"/>
          </a:xfrm>
          <a:prstGeom prst="rect">
            <a:avLst/>
          </a:prstGeom>
          <a:noFill/>
          <a:ln w="9525">
            <a:noFill/>
            <a:miter lim="800000"/>
            <a:headEnd/>
            <a:tailEnd/>
          </a:ln>
        </p:spPr>
        <p:txBody>
          <a:bodyPr wrap="square">
            <a:spAutoFit/>
          </a:bodyPr>
          <a:lstStyle/>
          <a:p>
            <a:pPr algn="ctr">
              <a:spcBef>
                <a:spcPts val="0"/>
              </a:spcBef>
            </a:pPr>
            <a:r>
              <a:rPr lang="en-US" sz="1200" b="1" i="1" dirty="0" smtClean="0">
                <a:latin typeface="Times New Roman" panose="02020603050405020304" pitchFamily="18" charset="0"/>
                <a:cs typeface="Times New Roman" panose="02020603050405020304" pitchFamily="18" charset="0"/>
              </a:rPr>
              <a:t>SharePoint </a:t>
            </a:r>
            <a:r>
              <a:rPr lang="en-US" sz="1200" b="1" i="1" dirty="0">
                <a:latin typeface="Times New Roman" pitchFamily="18" charset="0"/>
                <a:cs typeface="Times New Roman" panose="02020603050405020304" pitchFamily="18" charset="0"/>
              </a:rPr>
              <a:t>Site</a:t>
            </a:r>
          </a:p>
          <a:p>
            <a:pPr algn="ctr" eaLnBrk="1" hangingPunct="1">
              <a:spcBef>
                <a:spcPts val="0"/>
              </a:spcBef>
            </a:pPr>
            <a:r>
              <a:rPr lang="en-US" sz="1200" dirty="0" smtClean="0">
                <a:latin typeface="Times New Roman" pitchFamily="18" charset="0"/>
                <a:cs typeface="Times New Roman" pitchFamily="18" charset="0"/>
              </a:rPr>
              <a:t>You </a:t>
            </a:r>
            <a:r>
              <a:rPr lang="en-US" sz="1200" dirty="0">
                <a:latin typeface="Times New Roman" pitchFamily="18" charset="0"/>
                <a:cs typeface="Times New Roman" pitchFamily="18" charset="0"/>
              </a:rPr>
              <a:t>can also become a member of the </a:t>
            </a:r>
            <a:r>
              <a:rPr lang="en-US" sz="1200" dirty="0" smtClean="0">
                <a:latin typeface="Times New Roman" pitchFamily="18" charset="0"/>
                <a:cs typeface="Times New Roman" pitchFamily="18" charset="0"/>
              </a:rPr>
              <a:t>“JB MDL </a:t>
            </a:r>
            <a:r>
              <a:rPr lang="en-US" sz="1200" dirty="0">
                <a:latin typeface="Times New Roman" pitchFamily="18" charset="0"/>
                <a:cs typeface="Times New Roman" pitchFamily="18" charset="0"/>
              </a:rPr>
              <a:t>Office of Emergency Management </a:t>
            </a:r>
            <a:r>
              <a:rPr lang="en-US" sz="1200" dirty="0" smtClean="0">
                <a:latin typeface="Times New Roman" pitchFamily="18" charset="0"/>
                <a:cs typeface="Times New Roman" pitchFamily="18" charset="0"/>
              </a:rPr>
              <a:t>Sharepoint site”: </a:t>
            </a:r>
            <a:r>
              <a:rPr lang="en-US" sz="1200" dirty="0">
                <a:hlinkClick r:id="rId14"/>
              </a:rPr>
              <a:t>https://eim.amc.af.mil/org/87ces/Office of Emergency Management/</a:t>
            </a:r>
            <a:endParaRPr lang="en-US" sz="1200" dirty="0">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6279663" y="7810170"/>
            <a:ext cx="1035537" cy="753118"/>
          </a:xfrm>
          <a:prstGeom prst="rect">
            <a:avLst/>
          </a:prstGeom>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66788" rtl="0" eaLnBrk="1" fontAlgn="base" latinLnBrk="0" hangingPunct="1">
          <a:lnSpc>
            <a:spcPct val="100000"/>
          </a:lnSpc>
          <a:spcBef>
            <a:spcPct val="0"/>
          </a:spcBef>
          <a:spcAft>
            <a:spcPct val="0"/>
          </a:spcAft>
          <a:buClrTx/>
          <a:buSzTx/>
          <a:buFontTx/>
          <a:buNone/>
          <a:tabLst/>
          <a:defRPr kumimoji="0" lang="en-US" sz="19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66788" rtl="0" eaLnBrk="1" fontAlgn="base" latinLnBrk="0" hangingPunct="1">
          <a:lnSpc>
            <a:spcPct val="100000"/>
          </a:lnSpc>
          <a:spcBef>
            <a:spcPct val="0"/>
          </a:spcBef>
          <a:spcAft>
            <a:spcPct val="0"/>
          </a:spcAft>
          <a:buClrTx/>
          <a:buSzTx/>
          <a:buFontTx/>
          <a:buNone/>
          <a:tabLst/>
          <a:defRPr kumimoji="0" lang="en-US" sz="19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1288</TotalTime>
  <Words>295</Words>
  <Application>Microsoft Office PowerPoint</Application>
  <PresentationFormat>Custom</PresentationFormat>
  <Paragraphs>30</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Times New Roman</vt:lpstr>
      <vt:lpstr>Wingdings</vt:lpstr>
      <vt:lpstr>Default Design</vt:lpstr>
      <vt:lpstr>PowerPoint Presentation</vt:lpstr>
    </vt:vector>
  </TitlesOfParts>
  <Company>United States Air Force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USAF User</dc:creator>
  <cp:lastModifiedBy>HILL, COEWAN M SrA USAF AMC 87 CES/CEX</cp:lastModifiedBy>
  <cp:revision>63</cp:revision>
  <cp:lastPrinted>2015-12-29T19:00:38Z</cp:lastPrinted>
  <dcterms:created xsi:type="dcterms:W3CDTF">2007-05-16T14:55:40Z</dcterms:created>
  <dcterms:modified xsi:type="dcterms:W3CDTF">2016-09-06T15:36:38Z</dcterms:modified>
</cp:coreProperties>
</file>